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0" r:id="rId3"/>
    <p:sldId id="285" r:id="rId4"/>
    <p:sldId id="290" r:id="rId5"/>
    <p:sldId id="291" r:id="rId6"/>
    <p:sldId id="298" r:id="rId7"/>
    <p:sldId id="289" r:id="rId8"/>
    <p:sldId id="288" r:id="rId9"/>
    <p:sldId id="292" r:id="rId10"/>
    <p:sldId id="293" r:id="rId11"/>
    <p:sldId id="284" r:id="rId12"/>
    <p:sldId id="297" r:id="rId13"/>
    <p:sldId id="296" r:id="rId14"/>
    <p:sldId id="29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3300"/>
    <a:srgbClr val="8CCA8C"/>
    <a:srgbClr val="448878"/>
    <a:srgbClr val="B7DFF3"/>
    <a:srgbClr val="AFC8E3"/>
    <a:srgbClr val="4EA8B2"/>
    <a:srgbClr val="DAA600"/>
    <a:srgbClr val="E937BA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07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8C71-7811-4164-90C3-A6F5412CE7F0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4985-9E2C-4F9F-B3D1-F70A4E66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A19C63-C8EA-4A24-8A1D-C6E0DE06CB3A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DBC37-13BC-43EA-A689-4572DD23C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Fase</a:t>
            </a:r>
            <a:r>
              <a:rPr lang="en-US" dirty="0" smtClean="0"/>
              <a:t> 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crucial </a:t>
            </a:r>
            <a:r>
              <a:rPr lang="en-US" baseline="0" dirty="0" err="1" smtClean="0"/>
              <a:t>determinar</a:t>
            </a:r>
            <a:r>
              <a:rPr lang="en-US" baseline="0" dirty="0" smtClean="0"/>
              <a:t> los stakeholders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demanda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procesada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oferta</a:t>
            </a:r>
            <a:r>
              <a:rPr lang="en-US" baseline="0" dirty="0" smtClean="0"/>
              <a:t> (INE, </a:t>
            </a:r>
            <a:r>
              <a:rPr lang="en-US" baseline="0" dirty="0" err="1" smtClean="0"/>
              <a:t>bancos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ministerios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ambiente</a:t>
            </a:r>
            <a:r>
              <a:rPr lang="en-US" baseline="0" dirty="0" smtClean="0"/>
              <a:t>…) sera </a:t>
            </a:r>
            <a:r>
              <a:rPr lang="en-US" baseline="0" dirty="0" err="1" smtClean="0"/>
              <a:t>útil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necesaria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0A00-676B-47AF-AFEE-01DF8B491D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aseline="0" dirty="0" smtClean="0"/>
              <a:t>The second step seeks to define, in the users perspective, the national priorities of environmental-economic tables, statistics and indicators. The main users of the SEEA information are policy makers (energy, water, agriculture, industry, mining, transportation and environment ministries) and government planning staff.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What is important at this point is to  make an approach of what is really important from the user’s side, so that the outputs of the compilation of environmental-economics statistics be socially </a:t>
            </a:r>
            <a:r>
              <a:rPr lang="en-US" baseline="0" dirty="0" err="1" smtClean="0"/>
              <a:t>neccesary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BBB-E6DA-4D54-8BEC-6CF7F1082C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BC37-13BC-43EA-A689-4572DD23CE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0AB3-CDD5-4CF3-BAC5-7E035C77C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4F74-6D02-455C-87BC-3CA54D62A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4267E-C075-4166-A27B-DCFC63546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7FB4C-3509-4ED8-808F-B04BA9D1E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0A0D3-0156-4B06-A159-B27B13983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71CE-560A-4800-AE0F-93F85ECDD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65B6-06C7-48B8-8238-76B0EE3E4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E5FBA-298E-4DA2-A4A1-31859916A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03EE3-51B9-4704-932E-8F338D146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0B359-D3EC-4036-A8CE-8D5CE91B5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E57D-64F1-4C0D-B3FD-DBCFD0AB7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3EF1F-CD42-438D-9236-BE53C7A0F8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/>
          <a:stretch>
            <a:fillRect/>
          </a:stretch>
        </p:blipFill>
        <p:spPr bwMode="auto">
          <a:xfrm>
            <a:off x="0" y="3708400"/>
            <a:ext cx="9144000" cy="31496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9475" y="838200"/>
            <a:ext cx="3214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CL" sz="1400" dirty="0" smtClean="0">
                <a:solidFill>
                  <a:srgbClr val="663300"/>
                </a:solidFill>
                <a:latin typeface="Adobe Garamond Pro Bold" pitchFamily="18" charset="0"/>
              </a:rPr>
              <a:t>E</a:t>
            </a:r>
            <a:r>
              <a:rPr lang="es-CL" sz="1000" dirty="0" smtClean="0">
                <a:solidFill>
                  <a:srgbClr val="663300"/>
                </a:solidFill>
                <a:latin typeface="Adobe Garamond Pro Bold" pitchFamily="18" charset="0"/>
              </a:rPr>
              <a:t>NVIRONMENTAL STATISTICS</a:t>
            </a:r>
            <a:endParaRPr lang="es-CL" sz="1000" dirty="0">
              <a:solidFill>
                <a:srgbClr val="663300"/>
              </a:solidFill>
              <a:latin typeface="Adobe Garamond Pro Bold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35375" y="1066800"/>
            <a:ext cx="4267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CL" sz="1200" dirty="0" smtClean="0">
                <a:solidFill>
                  <a:srgbClr val="0066CC"/>
                </a:solidFill>
                <a:latin typeface="Adobe Garamond Pro Bold" pitchFamily="18" charset="0"/>
              </a:rPr>
              <a:t>STATISTICS DIVISION</a:t>
            </a:r>
            <a:endParaRPr lang="es-CL" sz="1200" dirty="0">
              <a:solidFill>
                <a:srgbClr val="0066CC"/>
              </a:solidFill>
              <a:latin typeface="Adobe Garamond Pro Bold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90600" y="2590800"/>
            <a:ext cx="7391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663300"/>
                </a:solidFill>
                <a:latin typeface="Adobe Garamond Pro" pitchFamily="18" charset="0"/>
              </a:rPr>
              <a:t>Regional Strategy for the implementation of SEEA: key features and reflections for the Caribbean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" y="1447800"/>
            <a:ext cx="7010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Regional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Seminar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on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the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System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of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Environmental-Economic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Accounting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(SEEA) Central Framework in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the</a:t>
            </a:r>
            <a:r>
              <a:rPr lang="es-ES" b="1" dirty="0" smtClean="0">
                <a:solidFill>
                  <a:srgbClr val="0066CC"/>
                </a:solidFill>
                <a:latin typeface="Adobe Garamond Pro Bold" pitchFamily="18" charset="0"/>
              </a:rPr>
              <a:t> </a:t>
            </a:r>
            <a:r>
              <a:rPr lang="es-ES" b="1" dirty="0" err="1" smtClean="0">
                <a:solidFill>
                  <a:srgbClr val="0066CC"/>
                </a:solidFill>
                <a:latin typeface="Adobe Garamond Pro Bold" pitchFamily="18" charset="0"/>
              </a:rPr>
              <a:t>Caribbean</a:t>
            </a:r>
            <a:endParaRPr lang="en-US" b="1" dirty="0">
              <a:solidFill>
                <a:srgbClr val="0066CC"/>
              </a:solidFill>
              <a:latin typeface="Adobe Garamond Pro Bold" pitchFamily="18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52400" y="1295400"/>
            <a:ext cx="8839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 descr="logoeclac-ingles-transp-P360-verdecla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919" y="152400"/>
            <a:ext cx="879060" cy="107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A regional </a:t>
            </a:r>
            <a:r>
              <a:rPr lang="es-CL" sz="2400" dirty="0" err="1" smtClean="0">
                <a:solidFill>
                  <a:srgbClr val="663300"/>
                </a:solidFill>
              </a:rPr>
              <a:t>strategy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Caribbean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must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tailored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priorities</a:t>
            </a:r>
            <a:r>
              <a:rPr lang="es-CL" sz="2400" dirty="0" smtClean="0">
                <a:solidFill>
                  <a:srgbClr val="663300"/>
                </a:solidFill>
              </a:rPr>
              <a:t>, </a:t>
            </a:r>
            <a:r>
              <a:rPr lang="es-CL" sz="2400" dirty="0" err="1" smtClean="0">
                <a:solidFill>
                  <a:srgbClr val="663300"/>
                </a:solidFill>
              </a:rPr>
              <a:t>conditions</a:t>
            </a:r>
            <a:r>
              <a:rPr lang="es-CL" sz="2400" dirty="0" smtClean="0">
                <a:solidFill>
                  <a:srgbClr val="663300"/>
                </a:solidFill>
              </a:rPr>
              <a:t> and </a:t>
            </a:r>
            <a:r>
              <a:rPr lang="es-CL" sz="2400" dirty="0" err="1" smtClean="0">
                <a:solidFill>
                  <a:srgbClr val="663300"/>
                </a:solidFill>
              </a:rPr>
              <a:t>statistical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development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countries</a:t>
            </a:r>
            <a:r>
              <a:rPr lang="es-CL" sz="2400" dirty="0" smtClean="0">
                <a:solidFill>
                  <a:srgbClr val="66330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Advances</a:t>
            </a:r>
            <a:r>
              <a:rPr lang="es-CL" sz="2400" dirty="0" smtClean="0">
                <a:solidFill>
                  <a:srgbClr val="663300"/>
                </a:solidFill>
              </a:rPr>
              <a:t> in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implementation</a:t>
            </a:r>
            <a:r>
              <a:rPr lang="es-CL" sz="2400" dirty="0" smtClean="0">
                <a:solidFill>
                  <a:srgbClr val="663300"/>
                </a:solidFill>
              </a:rPr>
              <a:t> of SNA 2008 and SEEA </a:t>
            </a:r>
            <a:r>
              <a:rPr lang="es-CL" sz="2400" dirty="0" err="1" smtClean="0">
                <a:solidFill>
                  <a:srgbClr val="663300"/>
                </a:solidFill>
              </a:rPr>
              <a:t>need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go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hand</a:t>
            </a:r>
            <a:r>
              <a:rPr lang="es-CL" sz="2400" dirty="0" smtClean="0">
                <a:solidFill>
                  <a:srgbClr val="663300"/>
                </a:solidFill>
              </a:rPr>
              <a:t> in </a:t>
            </a:r>
            <a:r>
              <a:rPr lang="es-CL" sz="2400" dirty="0" err="1" smtClean="0">
                <a:solidFill>
                  <a:srgbClr val="663300"/>
                </a:solidFill>
              </a:rPr>
              <a:t>hand</a:t>
            </a:r>
            <a:r>
              <a:rPr lang="es-CL" sz="2400" dirty="0" smtClean="0">
                <a:solidFill>
                  <a:srgbClr val="66330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Advancing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SNA 2008 </a:t>
            </a:r>
            <a:r>
              <a:rPr lang="es-CL" sz="2400" dirty="0" err="1" smtClean="0">
                <a:solidFill>
                  <a:srgbClr val="663300"/>
                </a:solidFill>
              </a:rPr>
              <a:t>will</a:t>
            </a:r>
            <a:r>
              <a:rPr lang="es-CL" sz="2400" dirty="0" smtClean="0">
                <a:solidFill>
                  <a:srgbClr val="663300"/>
                </a:solidFill>
              </a:rPr>
              <a:t> prepare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ground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SEEA (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example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development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SUTs</a:t>
            </a:r>
            <a:r>
              <a:rPr lang="es-CL" sz="2400" dirty="0" smtClean="0">
                <a:solidFill>
                  <a:srgbClr val="663300"/>
                </a:solidFill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SEEA can </a:t>
            </a:r>
            <a:r>
              <a:rPr lang="es-CL" sz="2400" dirty="0" err="1" smtClean="0">
                <a:solidFill>
                  <a:srgbClr val="663300"/>
                </a:solidFill>
              </a:rPr>
              <a:t>be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used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strengthen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basic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environmental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important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policy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issues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such</a:t>
            </a:r>
            <a:r>
              <a:rPr lang="es-CL" sz="2400" dirty="0" smtClean="0">
                <a:solidFill>
                  <a:srgbClr val="663300"/>
                </a:solidFill>
              </a:rPr>
              <a:t> as </a:t>
            </a:r>
            <a:r>
              <a:rPr lang="es-CL" sz="2400" dirty="0" err="1" smtClean="0">
                <a:solidFill>
                  <a:srgbClr val="663300"/>
                </a:solidFill>
              </a:rPr>
              <a:t>water</a:t>
            </a:r>
            <a:r>
              <a:rPr lang="es-CL" sz="2400" dirty="0" smtClean="0">
                <a:solidFill>
                  <a:srgbClr val="663300"/>
                </a:solidFill>
              </a:rPr>
              <a:t>. </a:t>
            </a:r>
          </a:p>
          <a:p>
            <a:pPr lvl="2" algn="just"/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2440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Reflections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for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the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Caribbean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region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1295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66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2667000" y="1600200"/>
            <a:ext cx="1219200" cy="1143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971800" y="3886200"/>
            <a:ext cx="3352800" cy="236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CN" dirty="0" smtClean="0">
                <a:latin typeface="+mj-lt"/>
              </a:rPr>
              <a:t>In 2010 </a:t>
            </a:r>
            <a:r>
              <a:rPr lang="es-ES" altLang="zh-CN" dirty="0" err="1" smtClean="0">
                <a:latin typeface="+mj-lt"/>
              </a:rPr>
              <a:t>the</a:t>
            </a:r>
            <a:r>
              <a:rPr lang="es-ES" altLang="zh-CN" dirty="0" smtClean="0">
                <a:latin typeface="+mj-lt"/>
              </a:rPr>
              <a:t> </a:t>
            </a:r>
            <a:r>
              <a:rPr lang="es-ES" altLang="zh-CN" dirty="0" err="1" smtClean="0">
                <a:latin typeface="+mj-lt"/>
              </a:rPr>
              <a:t>Statistical</a:t>
            </a:r>
            <a:r>
              <a:rPr lang="es-ES" altLang="zh-CN" dirty="0" smtClean="0">
                <a:latin typeface="+mj-lt"/>
              </a:rPr>
              <a:t> </a:t>
            </a:r>
            <a:r>
              <a:rPr lang="es-ES" altLang="zh-CN" dirty="0" err="1" smtClean="0">
                <a:latin typeface="+mj-lt"/>
              </a:rPr>
              <a:t>Commission</a:t>
            </a:r>
            <a:r>
              <a:rPr lang="es-ES" altLang="zh-CN" dirty="0" smtClean="0">
                <a:latin typeface="+mj-lt"/>
              </a:rPr>
              <a:t> </a:t>
            </a:r>
            <a:r>
              <a:rPr lang="es-ES" altLang="zh-CN" dirty="0" err="1" smtClean="0">
                <a:latin typeface="+mj-lt"/>
              </a:rPr>
              <a:t>adopted</a:t>
            </a:r>
            <a:r>
              <a:rPr lang="es-ES" altLang="zh-CN" dirty="0" smtClean="0">
                <a:latin typeface="+mj-lt"/>
              </a:rPr>
              <a:t> </a:t>
            </a:r>
            <a:r>
              <a:rPr lang="es-ES" altLang="zh-CN" dirty="0" err="1" smtClean="0">
                <a:latin typeface="+mj-lt"/>
              </a:rPr>
              <a:t>the</a:t>
            </a:r>
            <a:r>
              <a:rPr lang="es-ES" altLang="zh-CN" dirty="0" smtClean="0">
                <a:latin typeface="+mj-lt"/>
              </a:rPr>
              <a:t> IRWS</a:t>
            </a:r>
            <a:r>
              <a:rPr lang="en-US" altLang="zh-CN" dirty="0" smtClean="0">
                <a:latin typeface="+mj-lt"/>
              </a:rPr>
              <a:t>,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designed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to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support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countries</a:t>
            </a:r>
            <a:r>
              <a:rPr lang="es-MX" altLang="zh-CN" dirty="0" smtClean="0">
                <a:latin typeface="+mj-lt"/>
              </a:rPr>
              <a:t> in </a:t>
            </a:r>
            <a:r>
              <a:rPr lang="es-MX" altLang="zh-CN" dirty="0" err="1" smtClean="0">
                <a:latin typeface="+mj-lt"/>
              </a:rPr>
              <a:t>the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collection</a:t>
            </a:r>
            <a:r>
              <a:rPr lang="es-MX" altLang="zh-CN" dirty="0" smtClean="0">
                <a:latin typeface="+mj-lt"/>
              </a:rPr>
              <a:t>, </a:t>
            </a:r>
            <a:r>
              <a:rPr lang="es-MX" altLang="zh-CN" dirty="0" err="1" smtClean="0">
                <a:latin typeface="+mj-lt"/>
              </a:rPr>
              <a:t>compilation</a:t>
            </a:r>
            <a:r>
              <a:rPr lang="es-MX" altLang="zh-CN" dirty="0" smtClean="0">
                <a:latin typeface="+mj-lt"/>
              </a:rPr>
              <a:t> and </a:t>
            </a:r>
            <a:r>
              <a:rPr lang="es-MX" altLang="zh-CN" dirty="0" err="1" smtClean="0">
                <a:latin typeface="+mj-lt"/>
              </a:rPr>
              <a:t>dissemination</a:t>
            </a:r>
            <a:r>
              <a:rPr lang="es-MX" altLang="zh-CN" dirty="0" smtClean="0">
                <a:latin typeface="+mj-lt"/>
              </a:rPr>
              <a:t> of </a:t>
            </a:r>
            <a:r>
              <a:rPr lang="es-MX" altLang="zh-CN" dirty="0" err="1" smtClean="0">
                <a:latin typeface="+mj-lt"/>
              </a:rPr>
              <a:t>internationally</a:t>
            </a:r>
            <a:r>
              <a:rPr lang="es-MX" altLang="zh-CN" dirty="0" smtClean="0">
                <a:latin typeface="+mj-lt"/>
              </a:rPr>
              <a:t> comparable </a:t>
            </a:r>
            <a:r>
              <a:rPr lang="es-MX" altLang="zh-CN" dirty="0" err="1" smtClean="0">
                <a:latin typeface="+mj-lt"/>
              </a:rPr>
              <a:t>water</a:t>
            </a:r>
            <a:r>
              <a:rPr lang="es-MX" altLang="zh-CN" dirty="0" smtClean="0">
                <a:latin typeface="+mj-lt"/>
              </a:rPr>
              <a:t> </a:t>
            </a:r>
            <a:r>
              <a:rPr lang="es-MX" altLang="zh-CN" dirty="0" err="1" smtClean="0">
                <a:latin typeface="+mj-lt"/>
              </a:rPr>
              <a:t>statistics</a:t>
            </a:r>
            <a:endParaRPr lang="es-MX" altLang="zh-CN" dirty="0" smtClean="0">
              <a:latin typeface="+mj-lt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5638800" y="2438400"/>
            <a:ext cx="1219200" cy="1143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0" y="2667000"/>
            <a:ext cx="1371600" cy="1524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Guidelines for the compilation of water statistics and accounts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9400" y="4495800"/>
            <a:ext cx="20574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+mj-lt"/>
              </a:rPr>
              <a:t>Practical material to help countries compile stats and accounts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190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 development</a:t>
            </a:r>
            <a:endParaRPr lang="en-US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 l="20054" t="6896" r="19494" b="5172"/>
          <a:stretch>
            <a:fillRect/>
          </a:stretch>
        </p:blipFill>
        <p:spPr bwMode="auto">
          <a:xfrm>
            <a:off x="3886200" y="1828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ilustracion"/>
          <p:cNvPicPr>
            <a:picLocks noChangeAspect="1" noChangeArrowheads="1"/>
          </p:cNvPicPr>
          <p:nvPr/>
        </p:nvPicPr>
        <p:blipFill>
          <a:blip r:embed="rId4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22" name="Picture 3" descr="ilustracion"/>
          <p:cNvPicPr>
            <a:picLocks noChangeAspect="1" noChangeArrowheads="1"/>
          </p:cNvPicPr>
          <p:nvPr/>
        </p:nvPicPr>
        <p:blipFill>
          <a:blip r:embed="rId5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pic>
        <p:nvPicPr>
          <p:cNvPr id="25" name="Picture 24" descr="logoeclac-ingles-transp-P360-verdecla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7931" t="6896" r="18621" b="5172"/>
          <a:stretch>
            <a:fillRect/>
          </a:stretch>
        </p:blipFill>
        <p:spPr bwMode="auto">
          <a:xfrm>
            <a:off x="304800" y="914400"/>
            <a:ext cx="24742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8630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Opportunities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to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make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progress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8153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Pilots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implementing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SEEA 2012 (St. Lucia and Jamaica)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CARICOM’s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program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SNA and </a:t>
            </a:r>
            <a:r>
              <a:rPr lang="es-CL" sz="2400" dirty="0" err="1" smtClean="0">
                <a:solidFill>
                  <a:srgbClr val="663300"/>
                </a:solidFill>
              </a:rPr>
              <a:t>environmental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Implementation</a:t>
            </a:r>
            <a:r>
              <a:rPr lang="es-CL" sz="2400" dirty="0" smtClean="0">
                <a:solidFill>
                  <a:srgbClr val="663300"/>
                </a:solidFill>
              </a:rPr>
              <a:t> of FDES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Several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initiatives</a:t>
            </a:r>
            <a:r>
              <a:rPr lang="es-CL" sz="2400" dirty="0" smtClean="0">
                <a:solidFill>
                  <a:srgbClr val="663300"/>
                </a:solidFill>
              </a:rPr>
              <a:t> are </a:t>
            </a:r>
            <a:r>
              <a:rPr lang="es-CL" sz="2400" dirty="0" err="1" smtClean="0">
                <a:solidFill>
                  <a:srgbClr val="663300"/>
                </a:solidFill>
              </a:rPr>
              <a:t>underway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being</a:t>
            </a:r>
            <a:r>
              <a:rPr lang="es-CL" sz="2400" dirty="0" smtClean="0">
                <a:solidFill>
                  <a:srgbClr val="663300"/>
                </a:solidFill>
              </a:rPr>
              <a:t> set up:</a:t>
            </a:r>
          </a:p>
          <a:p>
            <a:pPr lvl="2"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Regional </a:t>
            </a:r>
            <a:r>
              <a:rPr lang="es-CL" sz="2400" dirty="0" err="1" smtClean="0">
                <a:solidFill>
                  <a:srgbClr val="663300"/>
                </a:solidFill>
              </a:rPr>
              <a:t>Public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Goods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project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environmental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statistics</a:t>
            </a:r>
            <a:r>
              <a:rPr lang="es-CL" sz="2400" dirty="0" smtClean="0">
                <a:solidFill>
                  <a:srgbClr val="663300"/>
                </a:solidFill>
              </a:rPr>
              <a:t> (Bahamas, </a:t>
            </a:r>
            <a:r>
              <a:rPr lang="es-CL" sz="2400" dirty="0" err="1" smtClean="0">
                <a:solidFill>
                  <a:srgbClr val="663300"/>
                </a:solidFill>
              </a:rPr>
              <a:t>Belize</a:t>
            </a:r>
            <a:r>
              <a:rPr lang="es-CL" sz="2400" dirty="0" smtClean="0">
                <a:solidFill>
                  <a:srgbClr val="663300"/>
                </a:solidFill>
              </a:rPr>
              <a:t>, Jamaica and Surinam)</a:t>
            </a:r>
          </a:p>
          <a:p>
            <a:pPr lvl="2"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ECLAC </a:t>
            </a:r>
            <a:r>
              <a:rPr lang="es-CL" sz="2400" dirty="0" err="1" smtClean="0">
                <a:solidFill>
                  <a:srgbClr val="663300"/>
                </a:solidFill>
              </a:rPr>
              <a:t>project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advancing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 SNA 2008 and SEEA 2012.</a:t>
            </a:r>
          </a:p>
          <a:p>
            <a:pPr lvl="2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Several</a:t>
            </a:r>
            <a:r>
              <a:rPr lang="es-CL" sz="2400" dirty="0" smtClean="0">
                <a:solidFill>
                  <a:srgbClr val="663300"/>
                </a:solidFill>
              </a:rPr>
              <a:t> GEF </a:t>
            </a:r>
            <a:r>
              <a:rPr lang="es-CL" sz="2400" dirty="0" err="1" smtClean="0">
                <a:solidFill>
                  <a:srgbClr val="663300"/>
                </a:solidFill>
              </a:rPr>
              <a:t>projects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environmental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information</a:t>
            </a:r>
            <a:r>
              <a:rPr lang="es-CL" sz="2400" dirty="0" smtClean="0">
                <a:solidFill>
                  <a:srgbClr val="663300"/>
                </a:solidFill>
              </a:rPr>
              <a:t>.</a:t>
            </a:r>
          </a:p>
          <a:p>
            <a:pPr lvl="2"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UNDP  </a:t>
            </a:r>
            <a:r>
              <a:rPr lang="es-CL" sz="2400" dirty="0" err="1" smtClean="0">
                <a:solidFill>
                  <a:srgbClr val="663300"/>
                </a:solidFill>
              </a:rPr>
              <a:t>interest</a:t>
            </a:r>
            <a:r>
              <a:rPr lang="es-CL" sz="2400" dirty="0" smtClean="0">
                <a:solidFill>
                  <a:srgbClr val="663300"/>
                </a:solidFill>
              </a:rPr>
              <a:t> in </a:t>
            </a:r>
            <a:r>
              <a:rPr lang="es-CL" sz="2400" dirty="0" err="1" smtClean="0">
                <a:solidFill>
                  <a:srgbClr val="663300"/>
                </a:solidFill>
              </a:rPr>
              <a:t>supporting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implemention</a:t>
            </a:r>
            <a:r>
              <a:rPr lang="es-CL" sz="2400" dirty="0" smtClean="0">
                <a:solidFill>
                  <a:srgbClr val="663300"/>
                </a:solidFill>
              </a:rPr>
              <a:t> of SEEA</a:t>
            </a:r>
          </a:p>
          <a:p>
            <a:pPr lvl="2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Others</a:t>
            </a:r>
            <a:r>
              <a:rPr lang="es-CL" sz="2400" dirty="0" smtClean="0">
                <a:solidFill>
                  <a:srgbClr val="663300"/>
                </a:solidFill>
              </a:rPr>
              <a:t>….</a:t>
            </a:r>
          </a:p>
          <a:p>
            <a:pPr lvl="2" algn="just"/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n-US" sz="80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n-US" sz="80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n-US" sz="900" smtClean="0">
                <a:solidFill>
                  <a:srgbClr val="0066CC"/>
                </a:solidFill>
                <a:latin typeface="Adobe Garamond Pro" pitchFamily="18" charset="0"/>
              </a:rPr>
              <a:t>		Statistics Division</a:t>
            </a:r>
            <a:endParaRPr lang="en-US" sz="90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</a:rPr>
              <a:t>Way forward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2400" smtClean="0">
              <a:solidFill>
                <a:srgbClr val="66330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endParaRPr lang="en-US" sz="2400" smtClean="0">
              <a:solidFill>
                <a:srgbClr val="663300"/>
              </a:solidFill>
            </a:endParaRPr>
          </a:p>
          <a:p>
            <a:pPr algn="just"/>
            <a:endParaRPr lang="en-US" sz="2400" smtClean="0">
              <a:solidFill>
                <a:srgbClr val="663300"/>
              </a:solidFill>
            </a:endParaRPr>
          </a:p>
          <a:p>
            <a:pPr lvl="1" algn="just"/>
            <a:endParaRPr lang="en-US" sz="300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828800"/>
            <a:ext cx="7696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Create synergies among the different initiatives taking place.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Strengthen coordination among agencies and countries.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Important not to loose momentum…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Plan follow up (awareness raising, high level involvement in defining policy priorities and political support, review institutional arrangements, get commitments and define responsibilities, in-depth data assessment, national implementation plan……..)</a:t>
            </a:r>
          </a:p>
          <a:p>
            <a:pPr algn="just"/>
            <a:endParaRPr lang="en-US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s-CL" sz="2400" dirty="0" smtClean="0">
              <a:solidFill>
                <a:srgbClr val="66330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0574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 err="1" smtClean="0">
                <a:solidFill>
                  <a:srgbClr val="663300"/>
                </a:solidFill>
              </a:rPr>
              <a:t>Thank</a:t>
            </a:r>
            <a:r>
              <a:rPr lang="es-CL" sz="5400" dirty="0" smtClean="0">
                <a:solidFill>
                  <a:srgbClr val="663300"/>
                </a:solidFill>
              </a:rPr>
              <a:t> </a:t>
            </a:r>
            <a:r>
              <a:rPr lang="es-CL" sz="5400" dirty="0" err="1" smtClean="0">
                <a:solidFill>
                  <a:srgbClr val="663300"/>
                </a:solidFill>
              </a:rPr>
              <a:t>you</a:t>
            </a:r>
            <a:endParaRPr lang="es-CL" sz="5400" dirty="0" smtClean="0">
              <a:solidFill>
                <a:srgbClr val="66330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For more information contact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Kristina.taboulchanas@cepal.org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Objective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438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000" dirty="0" smtClean="0">
                <a:solidFill>
                  <a:srgbClr val="663300"/>
                </a:solidFill>
              </a:rPr>
              <a:t>Share </a:t>
            </a:r>
            <a:r>
              <a:rPr lang="es-CL" sz="3000" dirty="0" err="1" smtClean="0">
                <a:solidFill>
                  <a:srgbClr val="663300"/>
                </a:solidFill>
              </a:rPr>
              <a:t>the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experience</a:t>
            </a:r>
            <a:r>
              <a:rPr lang="es-CL" sz="3000" dirty="0" smtClean="0">
                <a:solidFill>
                  <a:srgbClr val="663300"/>
                </a:solidFill>
              </a:rPr>
              <a:t> of </a:t>
            </a:r>
            <a:r>
              <a:rPr lang="es-CL" sz="3000" dirty="0" err="1" smtClean="0">
                <a:solidFill>
                  <a:srgbClr val="663300"/>
                </a:solidFill>
              </a:rPr>
              <a:t>developing</a:t>
            </a:r>
            <a:r>
              <a:rPr lang="es-CL" sz="3000" dirty="0" smtClean="0">
                <a:solidFill>
                  <a:srgbClr val="663300"/>
                </a:solidFill>
              </a:rPr>
              <a:t> a regional </a:t>
            </a:r>
            <a:r>
              <a:rPr lang="es-CL" sz="3000" dirty="0" err="1" smtClean="0">
                <a:solidFill>
                  <a:srgbClr val="663300"/>
                </a:solidFill>
              </a:rPr>
              <a:t>strategy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for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the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implementation</a:t>
            </a:r>
            <a:r>
              <a:rPr lang="es-CL" sz="3000" dirty="0" smtClean="0">
                <a:solidFill>
                  <a:srgbClr val="663300"/>
                </a:solidFill>
              </a:rPr>
              <a:t> of SEEA in </a:t>
            </a:r>
            <a:r>
              <a:rPr lang="es-CL" sz="3000" dirty="0" err="1" smtClean="0">
                <a:solidFill>
                  <a:srgbClr val="663300"/>
                </a:solidFill>
              </a:rPr>
              <a:t>Latin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America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along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with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its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key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features</a:t>
            </a:r>
            <a:r>
              <a:rPr lang="es-CL" sz="3000" dirty="0" smtClean="0">
                <a:solidFill>
                  <a:srgbClr val="663300"/>
                </a:solidFill>
              </a:rPr>
              <a:t> and </a:t>
            </a:r>
            <a:r>
              <a:rPr lang="es-CL" sz="3000" dirty="0" err="1" smtClean="0">
                <a:solidFill>
                  <a:srgbClr val="663300"/>
                </a:solidFill>
              </a:rPr>
              <a:t>reflections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for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advancing</a:t>
            </a:r>
            <a:r>
              <a:rPr lang="es-CL" sz="3000" dirty="0" smtClean="0">
                <a:solidFill>
                  <a:srgbClr val="663300"/>
                </a:solidFill>
              </a:rPr>
              <a:t> in </a:t>
            </a:r>
            <a:r>
              <a:rPr lang="es-CL" sz="3000" dirty="0" err="1" smtClean="0">
                <a:solidFill>
                  <a:srgbClr val="663300"/>
                </a:solidFill>
              </a:rPr>
              <a:t>the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  <a:r>
              <a:rPr lang="es-CL" sz="3000" dirty="0" err="1" smtClean="0">
                <a:solidFill>
                  <a:srgbClr val="663300"/>
                </a:solidFill>
              </a:rPr>
              <a:t>Caribbean</a:t>
            </a:r>
            <a:r>
              <a:rPr lang="es-CL" sz="3000" dirty="0" smtClean="0">
                <a:solidFill>
                  <a:srgbClr val="663300"/>
                </a:solidFill>
              </a:rPr>
              <a:t> </a:t>
            </a:r>
          </a:p>
          <a:p>
            <a:pPr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914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Developing</a:t>
            </a:r>
            <a:r>
              <a:rPr lang="es-CL" sz="3200" b="1" dirty="0" smtClean="0">
                <a:solidFill>
                  <a:srgbClr val="663300"/>
                </a:solidFill>
              </a:rPr>
              <a:t> a regional SEEA </a:t>
            </a:r>
            <a:r>
              <a:rPr lang="es-CL" sz="3200" b="1" dirty="0" err="1" smtClean="0">
                <a:solidFill>
                  <a:srgbClr val="663300"/>
                </a:solidFill>
              </a:rPr>
              <a:t>strategy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for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Latin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America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8153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err="1" smtClean="0">
                <a:solidFill>
                  <a:srgbClr val="663300"/>
                </a:solidFill>
              </a:rPr>
              <a:t>Main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reference</a:t>
            </a:r>
            <a:r>
              <a:rPr lang="es-CL" sz="2400" dirty="0" smtClean="0">
                <a:solidFill>
                  <a:srgbClr val="663300"/>
                </a:solidFill>
              </a:rPr>
              <a:t>: global SEEA </a:t>
            </a:r>
            <a:r>
              <a:rPr lang="es-CL" sz="2400" dirty="0" err="1" smtClean="0">
                <a:solidFill>
                  <a:srgbClr val="663300"/>
                </a:solidFill>
              </a:rPr>
              <a:t>strategy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following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elements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were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taken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into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consideration</a:t>
            </a:r>
            <a:r>
              <a:rPr lang="es-CL" sz="2400" dirty="0" smtClean="0">
                <a:solidFill>
                  <a:srgbClr val="663300"/>
                </a:solidFill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Degree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development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the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System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National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Accounts</a:t>
            </a:r>
            <a:endParaRPr lang="es-CL" sz="2000" dirty="0" smtClean="0">
              <a:solidFill>
                <a:srgbClr val="6633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Degree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development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basic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environmental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statistics</a:t>
            </a:r>
            <a:endParaRPr lang="es-CL" sz="2000" dirty="0" smtClean="0">
              <a:solidFill>
                <a:srgbClr val="6633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Analysis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institutional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frameworks</a:t>
            </a:r>
            <a:r>
              <a:rPr lang="es-CL" sz="2000" dirty="0" smtClean="0">
                <a:solidFill>
                  <a:srgbClr val="663300"/>
                </a:solidFill>
              </a:rPr>
              <a:t> and </a:t>
            </a:r>
            <a:r>
              <a:rPr lang="es-CL" sz="2000" dirty="0" err="1" smtClean="0">
                <a:solidFill>
                  <a:srgbClr val="663300"/>
                </a:solidFill>
              </a:rPr>
              <a:t>arrangements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national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statistics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systems</a:t>
            </a:r>
            <a:r>
              <a:rPr lang="es-CL" sz="2000" dirty="0" smtClean="0">
                <a:solidFill>
                  <a:srgbClr val="663300"/>
                </a:solidFill>
              </a:rPr>
              <a:t>  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Challenges</a:t>
            </a:r>
            <a:r>
              <a:rPr lang="es-CL" sz="2000" dirty="0" smtClean="0">
                <a:solidFill>
                  <a:srgbClr val="663300"/>
                </a:solidFill>
              </a:rPr>
              <a:t>  (interviews </a:t>
            </a:r>
            <a:r>
              <a:rPr lang="es-CL" sz="2000" dirty="0" err="1" smtClean="0">
                <a:solidFill>
                  <a:srgbClr val="663300"/>
                </a:solidFill>
              </a:rPr>
              <a:t>with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experts</a:t>
            </a:r>
            <a:r>
              <a:rPr lang="es-CL" sz="2000" dirty="0" smtClean="0">
                <a:solidFill>
                  <a:srgbClr val="663300"/>
                </a:solidFill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Willingness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statistical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community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to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adopt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the</a:t>
            </a:r>
            <a:r>
              <a:rPr lang="es-CL" sz="2000" dirty="0" smtClean="0">
                <a:solidFill>
                  <a:srgbClr val="663300"/>
                </a:solidFill>
              </a:rPr>
              <a:t> SEEA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err="1" smtClean="0">
                <a:solidFill>
                  <a:srgbClr val="663300"/>
                </a:solidFill>
              </a:rPr>
              <a:t>Literature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review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on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the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state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the</a:t>
            </a:r>
            <a:r>
              <a:rPr lang="es-CL" sz="2000" dirty="0" smtClean="0">
                <a:solidFill>
                  <a:srgbClr val="663300"/>
                </a:solidFill>
              </a:rPr>
              <a:t> art 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rgbClr val="663300"/>
                </a:solidFill>
              </a:rPr>
              <a:t>Regional </a:t>
            </a:r>
            <a:r>
              <a:rPr lang="es-CL" sz="2000" dirty="0" err="1" smtClean="0">
                <a:solidFill>
                  <a:srgbClr val="663300"/>
                </a:solidFill>
              </a:rPr>
              <a:t>consultation</a:t>
            </a:r>
            <a:r>
              <a:rPr lang="es-CL" sz="2000" dirty="0" smtClean="0">
                <a:solidFill>
                  <a:srgbClr val="663300"/>
                </a:solidFill>
              </a:rPr>
              <a:t> of </a:t>
            </a:r>
            <a:r>
              <a:rPr lang="es-CL" sz="2000" dirty="0" err="1" smtClean="0">
                <a:solidFill>
                  <a:srgbClr val="663300"/>
                </a:solidFill>
              </a:rPr>
              <a:t>draft</a:t>
            </a:r>
            <a:r>
              <a:rPr lang="es-CL" sz="2000" dirty="0" smtClean="0">
                <a:solidFill>
                  <a:srgbClr val="663300"/>
                </a:solidFill>
              </a:rPr>
              <a:t> </a:t>
            </a:r>
            <a:r>
              <a:rPr lang="es-CL" sz="2000" dirty="0" err="1" smtClean="0">
                <a:solidFill>
                  <a:srgbClr val="663300"/>
                </a:solidFill>
              </a:rPr>
              <a:t>strategy</a:t>
            </a:r>
            <a:r>
              <a:rPr lang="es-CL" sz="2000" dirty="0" smtClean="0">
                <a:solidFill>
                  <a:srgbClr val="663300"/>
                </a:solidFill>
              </a:rPr>
              <a:t> (18 </a:t>
            </a:r>
            <a:r>
              <a:rPr lang="es-CL" sz="2000" dirty="0" err="1" smtClean="0">
                <a:solidFill>
                  <a:srgbClr val="663300"/>
                </a:solidFill>
              </a:rPr>
              <a:t>inst</a:t>
            </a:r>
            <a:r>
              <a:rPr lang="es-CL" sz="2000" dirty="0" smtClean="0">
                <a:solidFill>
                  <a:srgbClr val="663300"/>
                </a:solidFill>
              </a:rPr>
              <a:t> from10 </a:t>
            </a:r>
            <a:r>
              <a:rPr lang="es-CL" sz="2000" dirty="0" err="1" smtClean="0">
                <a:solidFill>
                  <a:srgbClr val="663300"/>
                </a:solidFill>
              </a:rPr>
              <a:t>countries</a:t>
            </a:r>
            <a:r>
              <a:rPr lang="es-CL" sz="2000" dirty="0" smtClean="0">
                <a:solidFill>
                  <a:srgbClr val="663300"/>
                </a:solidFill>
              </a:rPr>
              <a:t>)</a:t>
            </a:r>
          </a:p>
          <a:p>
            <a:pPr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638800" y="2275114"/>
            <a:ext cx="2895600" cy="1387929"/>
          </a:xfrm>
          <a:prstGeom prst="ellipse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5400" y="1295400"/>
            <a:ext cx="2209800" cy="979714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 Pentágono"/>
          <p:cNvSpPr/>
          <p:nvPr/>
        </p:nvSpPr>
        <p:spPr>
          <a:xfrm>
            <a:off x="533400" y="2438400"/>
            <a:ext cx="914400" cy="571500"/>
          </a:xfrm>
          <a:prstGeom prst="homePlat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rgbClr val="C00000"/>
                </a:solidFill>
              </a:rPr>
              <a:t>1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" name="3 Pentágono"/>
          <p:cNvSpPr/>
          <p:nvPr/>
        </p:nvSpPr>
        <p:spPr>
          <a:xfrm>
            <a:off x="533400" y="3336472"/>
            <a:ext cx="914400" cy="571500"/>
          </a:xfrm>
          <a:prstGeom prst="homePlat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rgbClr val="C00000"/>
                </a:solidFill>
              </a:rPr>
              <a:t>2</a:t>
            </a:r>
            <a:endParaRPr lang="es-CL" sz="2000" b="1">
              <a:solidFill>
                <a:srgbClr val="C00000"/>
              </a:solidFill>
            </a:endParaRPr>
          </a:p>
        </p:txBody>
      </p:sp>
      <p:sp>
        <p:nvSpPr>
          <p:cNvPr id="6" name="4 Pentágono"/>
          <p:cNvSpPr/>
          <p:nvPr/>
        </p:nvSpPr>
        <p:spPr>
          <a:xfrm>
            <a:off x="533400" y="4152900"/>
            <a:ext cx="914400" cy="571500"/>
          </a:xfrm>
          <a:prstGeom prst="homePlat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rgbClr val="C00000"/>
                </a:solidFill>
              </a:rPr>
              <a:t>3</a:t>
            </a:r>
            <a:endParaRPr lang="es-CL" sz="2000" b="1">
              <a:solidFill>
                <a:srgbClr val="C00000"/>
              </a:solidFill>
            </a:endParaRPr>
          </a:p>
        </p:txBody>
      </p:sp>
      <p:sp>
        <p:nvSpPr>
          <p:cNvPr id="7" name="5 Pentágono"/>
          <p:cNvSpPr/>
          <p:nvPr/>
        </p:nvSpPr>
        <p:spPr>
          <a:xfrm>
            <a:off x="533400" y="4969329"/>
            <a:ext cx="914400" cy="571500"/>
          </a:xfrm>
          <a:prstGeom prst="homePlat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rgbClr val="C00000"/>
                </a:solidFill>
              </a:rPr>
              <a:t>4</a:t>
            </a:r>
            <a:endParaRPr lang="es-CL" sz="2000" b="1">
              <a:solidFill>
                <a:srgbClr val="C00000"/>
              </a:solidFill>
            </a:endParaRPr>
          </a:p>
        </p:txBody>
      </p:sp>
      <p:sp>
        <p:nvSpPr>
          <p:cNvPr id="8" name="6 Pentágono"/>
          <p:cNvSpPr/>
          <p:nvPr/>
        </p:nvSpPr>
        <p:spPr>
          <a:xfrm>
            <a:off x="533400" y="5785757"/>
            <a:ext cx="914400" cy="571500"/>
          </a:xfrm>
          <a:prstGeom prst="homePlat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smtClean="0">
                <a:solidFill>
                  <a:srgbClr val="C00000"/>
                </a:solidFill>
              </a:rPr>
              <a:t>5</a:t>
            </a:r>
            <a:endParaRPr lang="es-CL" sz="2000" b="1">
              <a:solidFill>
                <a:srgbClr val="C00000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1752600" y="2438400"/>
            <a:ext cx="1524000" cy="5715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SEEA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promotion</a:t>
            </a:r>
            <a:endParaRPr lang="es-C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3048000" y="3336472"/>
            <a:ext cx="1524000" cy="5715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National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priorities</a:t>
            </a:r>
            <a:endParaRPr lang="es-C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9 Rectángulo"/>
          <p:cNvSpPr/>
          <p:nvPr/>
        </p:nvSpPr>
        <p:spPr>
          <a:xfrm>
            <a:off x="4343400" y="4152900"/>
            <a:ext cx="1524000" cy="5715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Institutional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Arrangements</a:t>
            </a:r>
            <a:endParaRPr lang="es-C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5638800" y="4969329"/>
            <a:ext cx="1524000" cy="5715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Data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availability</a:t>
            </a:r>
            <a:r>
              <a:rPr lang="es-CL" sz="1200" b="1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quality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assessment</a:t>
            </a:r>
            <a:endParaRPr lang="es-C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1 Rectángulo"/>
          <p:cNvSpPr/>
          <p:nvPr/>
        </p:nvSpPr>
        <p:spPr>
          <a:xfrm>
            <a:off x="6705600" y="5785757"/>
            <a:ext cx="1828800" cy="5715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National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SEEA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implementation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L" sz="1200" b="1" dirty="0" err="1" smtClean="0">
                <a:solidFill>
                  <a:schemeClr val="tx2">
                    <a:lumMod val="50000"/>
                  </a:schemeClr>
                </a:solidFill>
              </a:rPr>
              <a:t>plans</a:t>
            </a:r>
            <a:r>
              <a:rPr lang="es-CL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s-CL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13 Conector angular"/>
          <p:cNvCxnSpPr>
            <a:stCxn id="9" idx="3"/>
          </p:cNvCxnSpPr>
          <p:nvPr/>
        </p:nvCxnSpPr>
        <p:spPr>
          <a:xfrm>
            <a:off x="3276600" y="2724151"/>
            <a:ext cx="533400" cy="612321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10" idx="3"/>
            <a:endCxn id="11" idx="0"/>
          </p:cNvCxnSpPr>
          <p:nvPr/>
        </p:nvCxnSpPr>
        <p:spPr>
          <a:xfrm>
            <a:off x="4572000" y="3622222"/>
            <a:ext cx="533400" cy="530679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7 Conector angular"/>
          <p:cNvCxnSpPr>
            <a:stCxn id="11" idx="3"/>
            <a:endCxn id="12" idx="0"/>
          </p:cNvCxnSpPr>
          <p:nvPr/>
        </p:nvCxnSpPr>
        <p:spPr>
          <a:xfrm>
            <a:off x="5867400" y="4438650"/>
            <a:ext cx="533400" cy="530679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0 Conector angular"/>
          <p:cNvCxnSpPr>
            <a:stCxn id="12" idx="3"/>
            <a:endCxn id="13" idx="0"/>
          </p:cNvCxnSpPr>
          <p:nvPr/>
        </p:nvCxnSpPr>
        <p:spPr>
          <a:xfrm>
            <a:off x="7162800" y="5255079"/>
            <a:ext cx="457200" cy="530679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1" y="2111830"/>
            <a:ext cx="128721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1600" b="1" i="1" dirty="0" err="1" smtClean="0">
                <a:solidFill>
                  <a:srgbClr val="002060"/>
                </a:solidFill>
              </a:rPr>
              <a:t>Stakeholders</a:t>
            </a:r>
            <a:endParaRPr lang="es-CL" sz="16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295400"/>
            <a:ext cx="8864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1400" b="1" dirty="0" err="1" smtClean="0">
                <a:solidFill>
                  <a:srgbClr val="002060"/>
                </a:solidFill>
              </a:rPr>
              <a:t>Producers</a:t>
            </a:r>
            <a:endParaRPr lang="es-CL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2860710"/>
            <a:ext cx="49853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1400" b="1" dirty="0" err="1" smtClean="0">
                <a:solidFill>
                  <a:srgbClr val="002060"/>
                </a:solidFill>
              </a:rPr>
              <a:t>Users</a:t>
            </a:r>
            <a:endParaRPr lang="es-CL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1524000"/>
            <a:ext cx="16046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1200" dirty="0" smtClean="0">
                <a:solidFill>
                  <a:srgbClr val="002060"/>
                </a:solidFill>
              </a:rPr>
              <a:t>NSO</a:t>
            </a:r>
          </a:p>
          <a:p>
            <a:r>
              <a:rPr lang="es-CL" sz="1200" dirty="0" err="1" smtClean="0">
                <a:solidFill>
                  <a:srgbClr val="002060"/>
                </a:solidFill>
              </a:rPr>
              <a:t>Ministry</a:t>
            </a:r>
            <a:r>
              <a:rPr lang="es-CL" sz="1200" dirty="0" smtClean="0">
                <a:solidFill>
                  <a:srgbClr val="002060"/>
                </a:solidFill>
              </a:rPr>
              <a:t> of </a:t>
            </a:r>
            <a:r>
              <a:rPr lang="es-CL" sz="1200" dirty="0" err="1" smtClean="0">
                <a:solidFill>
                  <a:srgbClr val="002060"/>
                </a:solidFill>
              </a:rPr>
              <a:t>Environment</a:t>
            </a:r>
            <a:endParaRPr lang="es-CL" sz="1200" dirty="0" smtClean="0">
              <a:solidFill>
                <a:srgbClr val="002060"/>
              </a:solidFill>
            </a:endParaRPr>
          </a:p>
          <a:p>
            <a:r>
              <a:rPr lang="es-CL" sz="1200" dirty="0" smtClean="0">
                <a:solidFill>
                  <a:srgbClr val="002060"/>
                </a:solidFill>
              </a:rPr>
              <a:t>Central Bank</a:t>
            </a:r>
            <a:endParaRPr lang="es-CL" sz="1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2286000"/>
            <a:ext cx="1569340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Ministries</a:t>
            </a:r>
            <a:r>
              <a:rPr lang="es-CL" sz="1200" dirty="0" smtClean="0">
                <a:solidFill>
                  <a:srgbClr val="002060"/>
                </a:solidFill>
              </a:rPr>
              <a:t> of </a:t>
            </a:r>
          </a:p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Planning</a:t>
            </a:r>
            <a:endParaRPr lang="es-CL" sz="1200" dirty="0" smtClean="0">
              <a:solidFill>
                <a:srgbClr val="002060"/>
              </a:solidFill>
            </a:endParaRPr>
          </a:p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Finance</a:t>
            </a:r>
            <a:r>
              <a:rPr lang="es-CL" sz="1200" dirty="0" smtClean="0">
                <a:solidFill>
                  <a:srgbClr val="002060"/>
                </a:solidFill>
              </a:rPr>
              <a:t> and </a:t>
            </a:r>
            <a:r>
              <a:rPr lang="es-CL" sz="1200" dirty="0" err="1" smtClean="0">
                <a:solidFill>
                  <a:srgbClr val="002060"/>
                </a:solidFill>
              </a:rPr>
              <a:t>Economy</a:t>
            </a:r>
            <a:endParaRPr lang="es-CL" sz="1200" dirty="0" smtClean="0">
              <a:solidFill>
                <a:srgbClr val="002060"/>
              </a:solidFill>
            </a:endParaRPr>
          </a:p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Agriculture</a:t>
            </a:r>
            <a:endParaRPr lang="es-CL" sz="1200" dirty="0" smtClean="0">
              <a:solidFill>
                <a:srgbClr val="002060"/>
              </a:solidFill>
            </a:endParaRPr>
          </a:p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Energy</a:t>
            </a:r>
            <a:endParaRPr lang="es-CL" sz="1200" dirty="0" smtClean="0">
              <a:solidFill>
                <a:srgbClr val="002060"/>
              </a:solidFill>
            </a:endParaRPr>
          </a:p>
          <a:p>
            <a:pPr algn="ctr"/>
            <a:r>
              <a:rPr lang="es-CL" sz="1200" dirty="0" err="1" smtClean="0">
                <a:solidFill>
                  <a:srgbClr val="002060"/>
                </a:solidFill>
              </a:rPr>
              <a:t>Environment</a:t>
            </a:r>
            <a:endParaRPr lang="es-CL" sz="1200" dirty="0" smtClean="0">
              <a:solidFill>
                <a:srgbClr val="002060"/>
              </a:solidFill>
            </a:endParaRPr>
          </a:p>
          <a:p>
            <a:pPr algn="ctr"/>
            <a:r>
              <a:rPr lang="es-CL" sz="1200" dirty="0" smtClean="0">
                <a:solidFill>
                  <a:srgbClr val="002060"/>
                </a:solidFill>
              </a:rPr>
              <a:t>Mineral </a:t>
            </a:r>
            <a:r>
              <a:rPr lang="es-CL" sz="1200" dirty="0" err="1" smtClean="0">
                <a:solidFill>
                  <a:srgbClr val="002060"/>
                </a:solidFill>
              </a:rPr>
              <a:t>Resources</a:t>
            </a:r>
            <a:r>
              <a:rPr lang="es-CL" sz="1200" dirty="0" smtClean="0">
                <a:solidFill>
                  <a:srgbClr val="002060"/>
                </a:solidFill>
              </a:rPr>
              <a:t> etc.</a:t>
            </a:r>
            <a:endParaRPr lang="es-CL" sz="1200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/>
          <p:cNvCxnSpPr>
            <a:stCxn id="18" idx="3"/>
            <a:endCxn id="25" idx="2"/>
          </p:cNvCxnSpPr>
          <p:nvPr/>
        </p:nvCxnSpPr>
        <p:spPr>
          <a:xfrm flipV="1">
            <a:off x="5021013" y="1785257"/>
            <a:ext cx="84387" cy="449684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  <a:endCxn id="28" idx="2"/>
          </p:cNvCxnSpPr>
          <p:nvPr/>
        </p:nvCxnSpPr>
        <p:spPr>
          <a:xfrm>
            <a:off x="5021013" y="2234941"/>
            <a:ext cx="617787" cy="734138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9" idx="0"/>
            <a:endCxn id="18" idx="1"/>
          </p:cNvCxnSpPr>
          <p:nvPr/>
        </p:nvCxnSpPr>
        <p:spPr>
          <a:xfrm rot="5400000" flipH="1" flipV="1">
            <a:off x="3022471" y="1727071"/>
            <a:ext cx="203459" cy="1219201"/>
          </a:xfrm>
          <a:prstGeom prst="curvedConnector2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8" idx="3"/>
            <a:endCxn id="10" idx="0"/>
          </p:cNvCxnSpPr>
          <p:nvPr/>
        </p:nvCxnSpPr>
        <p:spPr>
          <a:xfrm rot="5400000" flipH="1">
            <a:off x="4874769" y="2271704"/>
            <a:ext cx="123314" cy="2252851"/>
          </a:xfrm>
          <a:prstGeom prst="curvedConnector5">
            <a:avLst>
              <a:gd name="adj1" fmla="val -185380"/>
              <a:gd name="adj2" fmla="val 42500"/>
              <a:gd name="adj3" fmla="val 285380"/>
            </a:avLst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5" idx="6"/>
            <a:endCxn id="11" idx="3"/>
          </p:cNvCxnSpPr>
          <p:nvPr/>
        </p:nvCxnSpPr>
        <p:spPr>
          <a:xfrm flipH="1">
            <a:off x="5867400" y="1785257"/>
            <a:ext cx="1447800" cy="2653393"/>
          </a:xfrm>
          <a:prstGeom prst="curvedConnector3">
            <a:avLst>
              <a:gd name="adj1" fmla="val -15789"/>
            </a:avLst>
          </a:prstGeom>
          <a:ln w="15875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28" idx="3"/>
            <a:endCxn id="11" idx="3"/>
          </p:cNvCxnSpPr>
          <p:nvPr/>
        </p:nvCxnSpPr>
        <p:spPr>
          <a:xfrm rot="5400000">
            <a:off x="5475694" y="3851493"/>
            <a:ext cx="978864" cy="195451"/>
          </a:xfrm>
          <a:prstGeom prst="curvedConnector2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ilustracion"/>
          <p:cNvPicPr>
            <a:picLocks noChangeAspect="1" noChangeArrowheads="1"/>
          </p:cNvPicPr>
          <p:nvPr/>
        </p:nvPicPr>
        <p:blipFill>
          <a:blip r:embed="rId3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32" name="Picture 3" descr="ilustracion"/>
          <p:cNvPicPr>
            <a:picLocks noChangeAspect="1" noChangeArrowheads="1"/>
          </p:cNvPicPr>
          <p:nvPr/>
        </p:nvPicPr>
        <p:blipFill>
          <a:blip r:embed="rId4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pic>
        <p:nvPicPr>
          <p:cNvPr id="36" name="Picture 35" descr="logoeclac-ingles-transp-P360-verdecla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43000" y="914400"/>
            <a:ext cx="2438400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Regional and national level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9" idx="0"/>
          </p:cNvCxnSpPr>
          <p:nvPr/>
        </p:nvCxnSpPr>
        <p:spPr>
          <a:xfrm flipV="1">
            <a:off x="2514600" y="2057400"/>
            <a:ext cx="0" cy="381000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4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8 Rectángulo"/>
          <p:cNvSpPr/>
          <p:nvPr/>
        </p:nvSpPr>
        <p:spPr>
          <a:xfrm>
            <a:off x="7162800" y="3733800"/>
            <a:ext cx="1905000" cy="533400"/>
          </a:xfrm>
          <a:prstGeom prst="rect">
            <a:avLst/>
          </a:prstGeom>
          <a:solidFill>
            <a:srgbClr val="FFFF00">
              <a:alpha val="27000"/>
            </a:srgbClr>
          </a:solidFill>
          <a:ln w="952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43 Rectángulo"/>
          <p:cNvSpPr/>
          <p:nvPr/>
        </p:nvSpPr>
        <p:spPr>
          <a:xfrm>
            <a:off x="4953000" y="3733800"/>
            <a:ext cx="2133600" cy="533400"/>
          </a:xfrm>
          <a:prstGeom prst="rect">
            <a:avLst/>
          </a:prstGeom>
          <a:solidFill>
            <a:srgbClr val="C00000">
              <a:alpha val="11000"/>
            </a:srgbClr>
          </a:solidFill>
          <a:ln w="95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0 Rectángulo"/>
          <p:cNvSpPr/>
          <p:nvPr/>
        </p:nvSpPr>
        <p:spPr>
          <a:xfrm>
            <a:off x="2133600" y="3733800"/>
            <a:ext cx="2743200" cy="533400"/>
          </a:xfrm>
          <a:prstGeom prst="rect">
            <a:avLst/>
          </a:prstGeom>
          <a:solidFill>
            <a:srgbClr val="92D050">
              <a:alpha val="17000"/>
            </a:srgbClr>
          </a:solidFill>
          <a:ln w="9525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85001"/>
            <a:ext cx="457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Setting National </a:t>
            </a:r>
            <a:r>
              <a:rPr lang="en-US" b="1" dirty="0">
                <a:solidFill>
                  <a:schemeClr val="bg1"/>
                </a:solidFill>
              </a:rPr>
              <a:t>priorities:</a:t>
            </a:r>
          </a:p>
        </p:txBody>
      </p:sp>
      <p:sp>
        <p:nvSpPr>
          <p:cNvPr id="6" name="2 CuadroTexto"/>
          <p:cNvSpPr txBox="1"/>
          <p:nvPr/>
        </p:nvSpPr>
        <p:spPr>
          <a:xfrm>
            <a:off x="381000" y="1286138"/>
            <a:ext cx="8534400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A national plan of implementation prioritizes the SEEA tables and accounts to be produced in the short to medium  term based on most pressing policy demands.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To identify priorities and ensure the relevance and use of the accounts “users” must participate in the process from the beginning.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362200" y="2740223"/>
            <a:ext cx="609600" cy="3077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1000" b="1" dirty="0" smtClean="0">
                <a:solidFill>
                  <a:srgbClr val="C00000"/>
                </a:solidFill>
              </a:rPr>
              <a:t>Climate change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3048000" y="2743200"/>
            <a:ext cx="762000" cy="15388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Pollution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886200" y="2743200"/>
            <a:ext cx="533400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Water: scarcity, intensity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4495800" y="2743201"/>
            <a:ext cx="762000" cy="4572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Energy: scarcity, dependence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5257800" y="2743200"/>
            <a:ext cx="838200" cy="3077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Resource Productivity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10 CuadroTexto"/>
          <p:cNvSpPr txBox="1"/>
          <p:nvPr/>
        </p:nvSpPr>
        <p:spPr>
          <a:xfrm>
            <a:off x="6172200" y="2740223"/>
            <a:ext cx="990600" cy="3077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Deforestation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degradation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7239000" y="2743200"/>
            <a:ext cx="838200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Natural resources management</a:t>
            </a:r>
            <a:endParaRPr lang="en-US" dirty="0"/>
          </a:p>
        </p:txBody>
      </p:sp>
      <p:sp>
        <p:nvSpPr>
          <p:cNvPr id="14" name="12 CuadroTexto"/>
          <p:cNvSpPr txBox="1"/>
          <p:nvPr/>
        </p:nvSpPr>
        <p:spPr>
          <a:xfrm>
            <a:off x="8229600" y="2743200"/>
            <a:ext cx="762000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Effectiveness of policy instruments</a:t>
            </a:r>
            <a:endParaRPr lang="en-US" dirty="0"/>
          </a:p>
        </p:txBody>
      </p:sp>
      <p:sp>
        <p:nvSpPr>
          <p:cNvPr id="15" name="13 Llamada de flecha a la derecha"/>
          <p:cNvSpPr/>
          <p:nvPr/>
        </p:nvSpPr>
        <p:spPr>
          <a:xfrm>
            <a:off x="1295400" y="2667000"/>
            <a:ext cx="9906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/>
              <a:t>Social demands</a:t>
            </a:r>
            <a:endParaRPr lang="en-US" sz="1100" b="1"/>
          </a:p>
        </p:txBody>
      </p:sp>
      <p:sp>
        <p:nvSpPr>
          <p:cNvPr id="16" name="14 CuadroTexto"/>
          <p:cNvSpPr txBox="1"/>
          <p:nvPr/>
        </p:nvSpPr>
        <p:spPr>
          <a:xfrm>
            <a:off x="304800" y="2740223"/>
            <a:ext cx="8382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600" smtClean="0"/>
              <a:t>Users</a:t>
            </a:r>
            <a:endParaRPr lang="en-US" sz="1600"/>
          </a:p>
        </p:txBody>
      </p:sp>
      <p:sp>
        <p:nvSpPr>
          <p:cNvPr id="17" name="15 CuadroTexto"/>
          <p:cNvSpPr txBox="1"/>
          <p:nvPr/>
        </p:nvSpPr>
        <p:spPr>
          <a:xfrm>
            <a:off x="152400" y="4314631"/>
            <a:ext cx="990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b="1" smtClean="0"/>
              <a:t>Producers</a:t>
            </a:r>
            <a:endParaRPr lang="en-US" sz="1200" b="1"/>
          </a:p>
        </p:txBody>
      </p:sp>
      <p:cxnSp>
        <p:nvCxnSpPr>
          <p:cNvPr id="18" name="17 Conector recto de flecha"/>
          <p:cNvCxnSpPr>
            <a:stCxn id="16" idx="2"/>
            <a:endCxn id="17" idx="0"/>
          </p:cNvCxnSpPr>
          <p:nvPr/>
        </p:nvCxnSpPr>
        <p:spPr>
          <a:xfrm flipH="1">
            <a:off x="647700" y="3059147"/>
            <a:ext cx="76200" cy="1255484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9 Multidocumento"/>
          <p:cNvSpPr/>
          <p:nvPr/>
        </p:nvSpPr>
        <p:spPr>
          <a:xfrm>
            <a:off x="1371600" y="4648200"/>
            <a:ext cx="838200" cy="457200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smtClean="0"/>
              <a:t>Statistical sources</a:t>
            </a:r>
            <a:endParaRPr lang="en-US" sz="800" b="1"/>
          </a:p>
        </p:txBody>
      </p:sp>
      <p:sp>
        <p:nvSpPr>
          <p:cNvPr id="20" name="20 CuadroTexto"/>
          <p:cNvSpPr txBox="1"/>
          <p:nvPr/>
        </p:nvSpPr>
        <p:spPr>
          <a:xfrm>
            <a:off x="2362200" y="4721423"/>
            <a:ext cx="6096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Emission inventory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21 CuadroTexto"/>
          <p:cNvSpPr txBox="1"/>
          <p:nvPr/>
        </p:nvSpPr>
        <p:spPr>
          <a:xfrm>
            <a:off x="3048000" y="4724400"/>
            <a:ext cx="5334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Water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22 CuadroTexto"/>
          <p:cNvSpPr txBox="1"/>
          <p:nvPr/>
        </p:nvSpPr>
        <p:spPr>
          <a:xfrm>
            <a:off x="3657600" y="4724400"/>
            <a:ext cx="5334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Energy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23 CuadroTexto"/>
          <p:cNvSpPr txBox="1"/>
          <p:nvPr/>
        </p:nvSpPr>
        <p:spPr>
          <a:xfrm>
            <a:off x="4267200" y="4724400"/>
            <a:ext cx="5334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Waste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24 CuadroTexto"/>
          <p:cNvSpPr txBox="1"/>
          <p:nvPr/>
        </p:nvSpPr>
        <p:spPr>
          <a:xfrm>
            <a:off x="4876800" y="4724400"/>
            <a:ext cx="533400" cy="41549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Land and forest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25 CuadroTexto"/>
          <p:cNvSpPr txBox="1"/>
          <p:nvPr/>
        </p:nvSpPr>
        <p:spPr>
          <a:xfrm>
            <a:off x="5486400" y="4724400"/>
            <a:ext cx="6096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National Accounts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26 CuadroTexto"/>
          <p:cNvSpPr txBox="1"/>
          <p:nvPr/>
        </p:nvSpPr>
        <p:spPr>
          <a:xfrm>
            <a:off x="6172200" y="4724400"/>
            <a:ext cx="685800" cy="41549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International trade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27 CuadroTexto"/>
          <p:cNvSpPr txBox="1"/>
          <p:nvPr/>
        </p:nvSpPr>
        <p:spPr>
          <a:xfrm>
            <a:off x="6934200" y="4738301"/>
            <a:ext cx="5334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Business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28 CuadroTexto"/>
          <p:cNvSpPr txBox="1"/>
          <p:nvPr/>
        </p:nvSpPr>
        <p:spPr>
          <a:xfrm>
            <a:off x="7505700" y="4724400"/>
            <a:ext cx="647700" cy="41549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Government finance statistics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29 CuadroTexto"/>
          <p:cNvSpPr txBox="1"/>
          <p:nvPr/>
        </p:nvSpPr>
        <p:spPr>
          <a:xfrm>
            <a:off x="8229600" y="4724400"/>
            <a:ext cx="762000" cy="276999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</a:rPr>
              <a:t>Administrative data</a:t>
            </a:r>
            <a:endParaRPr lang="en-US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31 Documento"/>
          <p:cNvSpPr/>
          <p:nvPr/>
        </p:nvSpPr>
        <p:spPr>
          <a:xfrm>
            <a:off x="1371600" y="3810000"/>
            <a:ext cx="685800" cy="457200"/>
          </a:xfrm>
          <a:prstGeom prst="flowChartDocument">
            <a:avLst/>
          </a:prstGeom>
          <a:solidFill>
            <a:srgbClr val="00B050">
              <a:alpha val="7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accent3">
                    <a:lumMod val="50000"/>
                  </a:schemeClr>
                </a:solidFill>
              </a:rPr>
              <a:t>SEEA</a:t>
            </a:r>
            <a:endParaRPr lang="en-US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32 CuadroTexto"/>
          <p:cNvSpPr txBox="1"/>
          <p:nvPr/>
        </p:nvSpPr>
        <p:spPr>
          <a:xfrm>
            <a:off x="2209800" y="3962400"/>
            <a:ext cx="533400" cy="24622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sz="800" b="1" smtClean="0">
                <a:solidFill>
                  <a:schemeClr val="accent3">
                    <a:lumMod val="50000"/>
                  </a:schemeClr>
                </a:solidFill>
              </a:rPr>
              <a:t>Air emissions</a:t>
            </a:r>
            <a:endParaRPr lang="en-US" sz="8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33 CuadroTexto"/>
          <p:cNvSpPr txBox="1"/>
          <p:nvPr/>
        </p:nvSpPr>
        <p:spPr>
          <a:xfrm>
            <a:off x="2819400" y="3962400"/>
            <a:ext cx="609600" cy="24622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Water emissions</a:t>
            </a:r>
            <a:endParaRPr lang="en-US"/>
          </a:p>
        </p:txBody>
      </p:sp>
      <p:sp>
        <p:nvSpPr>
          <p:cNvPr id="33" name="34 CuadroTexto"/>
          <p:cNvSpPr txBox="1"/>
          <p:nvPr/>
        </p:nvSpPr>
        <p:spPr>
          <a:xfrm>
            <a:off x="3505200" y="3962400"/>
            <a:ext cx="495300" cy="24622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Water flows</a:t>
            </a:r>
            <a:endParaRPr lang="en-US" dirty="0"/>
          </a:p>
        </p:txBody>
      </p:sp>
      <p:sp>
        <p:nvSpPr>
          <p:cNvPr id="34" name="35 CuadroTexto"/>
          <p:cNvSpPr txBox="1"/>
          <p:nvPr/>
        </p:nvSpPr>
        <p:spPr>
          <a:xfrm>
            <a:off x="4114800" y="3966805"/>
            <a:ext cx="609600" cy="24622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Energy and material</a:t>
            </a:r>
            <a:endParaRPr lang="en-US" dirty="0"/>
          </a:p>
        </p:txBody>
      </p:sp>
      <p:sp>
        <p:nvSpPr>
          <p:cNvPr id="35" name="36 CuadroTexto"/>
          <p:cNvSpPr txBox="1"/>
          <p:nvPr/>
        </p:nvSpPr>
        <p:spPr>
          <a:xfrm>
            <a:off x="4343400" y="3810000"/>
            <a:ext cx="4572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6" name="37 CuadroTexto"/>
          <p:cNvSpPr txBox="1"/>
          <p:nvPr/>
        </p:nvSpPr>
        <p:spPr>
          <a:xfrm>
            <a:off x="5029200" y="3915489"/>
            <a:ext cx="6096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37" name="38 CuadroTexto"/>
          <p:cNvSpPr txBox="1"/>
          <p:nvPr/>
        </p:nvSpPr>
        <p:spPr>
          <a:xfrm>
            <a:off x="5486400" y="4114800"/>
            <a:ext cx="6096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8" name="39 CuadroTexto"/>
          <p:cNvSpPr txBox="1"/>
          <p:nvPr/>
        </p:nvSpPr>
        <p:spPr>
          <a:xfrm>
            <a:off x="6324600" y="4114800"/>
            <a:ext cx="6858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Water stocks</a:t>
            </a:r>
            <a:endParaRPr lang="en-US" dirty="0"/>
          </a:p>
        </p:txBody>
      </p:sp>
      <p:sp>
        <p:nvSpPr>
          <p:cNvPr id="39" name="41 CuadroTexto"/>
          <p:cNvSpPr txBox="1"/>
          <p:nvPr/>
        </p:nvSpPr>
        <p:spPr>
          <a:xfrm>
            <a:off x="5867400" y="3886200"/>
            <a:ext cx="11811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Minerals and energy assets</a:t>
            </a:r>
            <a:endParaRPr lang="en-US" dirty="0"/>
          </a:p>
        </p:txBody>
      </p:sp>
      <p:sp>
        <p:nvSpPr>
          <p:cNvPr id="40" name="42 CuadroTexto"/>
          <p:cNvSpPr txBox="1"/>
          <p:nvPr/>
        </p:nvSpPr>
        <p:spPr>
          <a:xfrm>
            <a:off x="2209800" y="3733801"/>
            <a:ext cx="2438400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Physical and hybrid flow accounts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44 CuadroTexto"/>
          <p:cNvSpPr txBox="1"/>
          <p:nvPr/>
        </p:nvSpPr>
        <p:spPr>
          <a:xfrm>
            <a:off x="5105400" y="3733800"/>
            <a:ext cx="1371600" cy="1670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</a:rPr>
              <a:t>Asset  accounts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45 CuadroTexto"/>
          <p:cNvSpPr txBox="1"/>
          <p:nvPr/>
        </p:nvSpPr>
        <p:spPr>
          <a:xfrm>
            <a:off x="7315200" y="3962400"/>
            <a:ext cx="5334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EPEA</a:t>
            </a:r>
            <a:endParaRPr lang="en-US"/>
          </a:p>
        </p:txBody>
      </p:sp>
      <p:sp>
        <p:nvSpPr>
          <p:cNvPr id="43" name="46 CuadroTexto"/>
          <p:cNvSpPr txBox="1"/>
          <p:nvPr/>
        </p:nvSpPr>
        <p:spPr>
          <a:xfrm>
            <a:off x="7696200" y="4114800"/>
            <a:ext cx="533400" cy="123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EGSS</a:t>
            </a:r>
            <a:endParaRPr lang="en-US"/>
          </a:p>
        </p:txBody>
      </p:sp>
      <p:sp>
        <p:nvSpPr>
          <p:cNvPr id="44" name="47 CuadroTexto"/>
          <p:cNvSpPr txBox="1"/>
          <p:nvPr/>
        </p:nvSpPr>
        <p:spPr>
          <a:xfrm>
            <a:off x="8382000" y="3821668"/>
            <a:ext cx="685800" cy="36933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Environmental Taxes and subsidies</a:t>
            </a:r>
            <a:endParaRPr lang="en-US" dirty="0"/>
          </a:p>
        </p:txBody>
      </p:sp>
      <p:sp>
        <p:nvSpPr>
          <p:cNvPr id="45" name="49 CuadroTexto"/>
          <p:cNvSpPr txBox="1"/>
          <p:nvPr/>
        </p:nvSpPr>
        <p:spPr>
          <a:xfrm>
            <a:off x="7239000" y="3733799"/>
            <a:ext cx="1676400" cy="1670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</a:rPr>
              <a:t>Env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. activities accounts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51 Abrir llave"/>
          <p:cNvSpPr/>
          <p:nvPr/>
        </p:nvSpPr>
        <p:spPr>
          <a:xfrm>
            <a:off x="1143000" y="3686889"/>
            <a:ext cx="152400" cy="1570911"/>
          </a:xfrm>
          <a:prstGeom prst="leftBrac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4 Elipse"/>
          <p:cNvSpPr/>
          <p:nvPr/>
        </p:nvSpPr>
        <p:spPr>
          <a:xfrm>
            <a:off x="0" y="2514600"/>
            <a:ext cx="1371600" cy="2362200"/>
          </a:xfrm>
          <a:prstGeom prst="ellipse">
            <a:avLst/>
          </a:prstGeom>
          <a:solidFill>
            <a:srgbClr val="FFC000">
              <a:alpha val="19000"/>
            </a:srgbClr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5 CuadroTexto"/>
          <p:cNvSpPr txBox="1"/>
          <p:nvPr/>
        </p:nvSpPr>
        <p:spPr>
          <a:xfrm>
            <a:off x="228600" y="5605378"/>
            <a:ext cx="8686800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This interaction between users and producers helps identify the real pressing needs of public policy…</a:t>
            </a:r>
          </a:p>
          <a:p>
            <a:pPr algn="r"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… and makes SEEA essential for measuring environmental sustainability.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21" idx="0"/>
          </p:cNvCxnSpPr>
          <p:nvPr/>
        </p:nvCxnSpPr>
        <p:spPr>
          <a:xfrm flipV="1">
            <a:off x="3314700" y="4267200"/>
            <a:ext cx="3314700" cy="45720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8" idx="0"/>
            <a:endCxn id="13" idx="2"/>
          </p:cNvCxnSpPr>
          <p:nvPr/>
        </p:nvCxnSpPr>
        <p:spPr>
          <a:xfrm flipV="1">
            <a:off x="6667500" y="3204865"/>
            <a:ext cx="990600" cy="909935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1" idx="0"/>
            <a:endCxn id="32" idx="2"/>
          </p:cNvCxnSpPr>
          <p:nvPr/>
        </p:nvCxnSpPr>
        <p:spPr>
          <a:xfrm flipH="1" flipV="1">
            <a:off x="3124200" y="4208621"/>
            <a:ext cx="190500" cy="515779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" idx="0"/>
            <a:endCxn id="32" idx="2"/>
          </p:cNvCxnSpPr>
          <p:nvPr/>
        </p:nvCxnSpPr>
        <p:spPr>
          <a:xfrm flipV="1">
            <a:off x="2667000" y="4208621"/>
            <a:ext cx="457200" cy="512802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2" idx="0"/>
            <a:endCxn id="8" idx="2"/>
          </p:cNvCxnSpPr>
          <p:nvPr/>
        </p:nvCxnSpPr>
        <p:spPr>
          <a:xfrm flipV="1">
            <a:off x="3124200" y="2897088"/>
            <a:ext cx="304800" cy="1065312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1" idx="0"/>
            <a:endCxn id="33" idx="2"/>
          </p:cNvCxnSpPr>
          <p:nvPr/>
        </p:nvCxnSpPr>
        <p:spPr>
          <a:xfrm flipV="1">
            <a:off x="3314700" y="4208621"/>
            <a:ext cx="438150" cy="515779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3" idx="0"/>
            <a:endCxn id="9" idx="2"/>
          </p:cNvCxnSpPr>
          <p:nvPr/>
        </p:nvCxnSpPr>
        <p:spPr>
          <a:xfrm flipV="1">
            <a:off x="3752850" y="3204865"/>
            <a:ext cx="400050" cy="757535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191000" y="3276600"/>
            <a:ext cx="2133600" cy="97298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06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National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implementation</a:t>
            </a:r>
            <a:r>
              <a:rPr lang="es-CL" sz="3200" b="1" dirty="0" smtClean="0">
                <a:solidFill>
                  <a:srgbClr val="663300"/>
                </a:solidFill>
              </a:rPr>
              <a:t>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solidFill>
                  <a:srgbClr val="663300"/>
                </a:solidFill>
              </a:rPr>
              <a:t>A </a:t>
            </a:r>
            <a:r>
              <a:rPr lang="es-CL" sz="2400" dirty="0" err="1" smtClean="0">
                <a:solidFill>
                  <a:srgbClr val="663300"/>
                </a:solidFill>
              </a:rPr>
              <a:t>document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that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lays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out</a:t>
            </a:r>
            <a:r>
              <a:rPr lang="es-CL" sz="2400" dirty="0" smtClean="0">
                <a:solidFill>
                  <a:srgbClr val="663300"/>
                </a:solidFill>
              </a:rPr>
              <a:t>:</a:t>
            </a: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policy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priorities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Link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NSDS and </a:t>
            </a:r>
            <a:r>
              <a:rPr lang="es-CL" sz="2400" dirty="0" err="1" smtClean="0">
                <a:solidFill>
                  <a:srgbClr val="663300"/>
                </a:solidFill>
              </a:rPr>
              <a:t>also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development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strategies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Tables</a:t>
            </a:r>
            <a:r>
              <a:rPr lang="es-CL" sz="2400" dirty="0" smtClean="0">
                <a:solidFill>
                  <a:srgbClr val="663300"/>
                </a:solidFill>
              </a:rPr>
              <a:t> and </a:t>
            </a:r>
            <a:r>
              <a:rPr lang="es-CL" sz="2400" dirty="0" err="1" smtClean="0">
                <a:solidFill>
                  <a:srgbClr val="663300"/>
                </a:solidFill>
              </a:rPr>
              <a:t>accounts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produced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Commitments</a:t>
            </a:r>
            <a:r>
              <a:rPr lang="es-CL" sz="2400" dirty="0" smtClean="0">
                <a:solidFill>
                  <a:srgbClr val="663300"/>
                </a:solidFill>
              </a:rPr>
              <a:t> and </a:t>
            </a:r>
            <a:r>
              <a:rPr lang="es-CL" sz="2400" dirty="0" err="1" smtClean="0">
                <a:solidFill>
                  <a:srgbClr val="663300"/>
                </a:solidFill>
              </a:rPr>
              <a:t>institutional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arrangements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 Define roles and </a:t>
            </a:r>
            <a:r>
              <a:rPr lang="es-CL" sz="2400" dirty="0" err="1" smtClean="0">
                <a:solidFill>
                  <a:srgbClr val="663300"/>
                </a:solidFill>
              </a:rPr>
              <a:t>responsibilities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Who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will</a:t>
            </a:r>
            <a:r>
              <a:rPr lang="es-CL" sz="2400" dirty="0" smtClean="0">
                <a:solidFill>
                  <a:srgbClr val="663300"/>
                </a:solidFill>
              </a:rPr>
              <a:t> lead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production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accounts</a:t>
            </a:r>
            <a:endParaRPr lang="es-CL" sz="2400" dirty="0" smtClean="0">
              <a:solidFill>
                <a:srgbClr val="6633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High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level</a:t>
            </a:r>
            <a:r>
              <a:rPr lang="es-CL" sz="2400" dirty="0" smtClean="0">
                <a:solidFill>
                  <a:srgbClr val="663300"/>
                </a:solidFill>
              </a:rPr>
              <a:t> “”sponsor” </a:t>
            </a:r>
            <a:r>
              <a:rPr lang="es-CL" sz="2400" dirty="0" err="1" smtClean="0">
                <a:solidFill>
                  <a:srgbClr val="663300"/>
                </a:solidFill>
              </a:rPr>
              <a:t>or</a:t>
            </a:r>
            <a:r>
              <a:rPr lang="es-CL" sz="2400" dirty="0" smtClean="0">
                <a:solidFill>
                  <a:srgbClr val="663300"/>
                </a:solidFill>
              </a:rPr>
              <a:t> “</a:t>
            </a:r>
            <a:r>
              <a:rPr lang="es-CL" sz="2400" dirty="0" err="1" smtClean="0">
                <a:solidFill>
                  <a:srgbClr val="663300"/>
                </a:solidFill>
              </a:rPr>
              <a:t>owner</a:t>
            </a:r>
            <a:r>
              <a:rPr lang="es-CL" sz="2400" dirty="0" smtClean="0">
                <a:solidFill>
                  <a:srgbClr val="663300"/>
                </a:solidFill>
              </a:rPr>
              <a:t>” of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process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Results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data </a:t>
            </a:r>
            <a:r>
              <a:rPr lang="es-CL" sz="2400" dirty="0" err="1" smtClean="0">
                <a:solidFill>
                  <a:srgbClr val="663300"/>
                </a:solidFill>
              </a:rPr>
              <a:t>assessment</a:t>
            </a:r>
            <a:r>
              <a:rPr lang="es-CL" sz="2400" dirty="0" smtClean="0">
                <a:solidFill>
                  <a:srgbClr val="663300"/>
                </a:solidFill>
              </a:rPr>
              <a:t> (</a:t>
            </a:r>
            <a:r>
              <a:rPr lang="es-CL" sz="2400" dirty="0" err="1" smtClean="0">
                <a:solidFill>
                  <a:srgbClr val="663300"/>
                </a:solidFill>
              </a:rPr>
              <a:t>identify</a:t>
            </a:r>
            <a:r>
              <a:rPr lang="es-CL" sz="2400" dirty="0" smtClean="0">
                <a:solidFill>
                  <a:srgbClr val="663300"/>
                </a:solidFill>
              </a:rPr>
              <a:t> data gaps)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Budget</a:t>
            </a:r>
            <a:r>
              <a:rPr lang="es-CL" sz="2400" dirty="0" smtClean="0">
                <a:solidFill>
                  <a:srgbClr val="663300"/>
                </a:solidFill>
              </a:rPr>
              <a:t> and </a:t>
            </a:r>
            <a:r>
              <a:rPr lang="es-CL" sz="2400" dirty="0" err="1" smtClean="0">
                <a:solidFill>
                  <a:srgbClr val="663300"/>
                </a:solidFill>
              </a:rPr>
              <a:t>resources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needed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Timeline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06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663300"/>
                </a:solidFill>
              </a:rPr>
              <a:t>Key </a:t>
            </a:r>
            <a:r>
              <a:rPr lang="es-CL" sz="3200" b="1" dirty="0" err="1" smtClean="0">
                <a:solidFill>
                  <a:srgbClr val="663300"/>
                </a:solidFill>
              </a:rPr>
              <a:t>features</a:t>
            </a:r>
            <a:r>
              <a:rPr lang="es-CL" sz="3200" b="1" dirty="0" smtClean="0">
                <a:solidFill>
                  <a:srgbClr val="663300"/>
                </a:solidFill>
              </a:rPr>
              <a:t> of </a:t>
            </a:r>
            <a:r>
              <a:rPr lang="es-CL" sz="3200" b="1" dirty="0" err="1" smtClean="0">
                <a:solidFill>
                  <a:srgbClr val="663300"/>
                </a:solidFill>
              </a:rPr>
              <a:t>the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strategy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8153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Recognises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heterogeneous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development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countries</a:t>
            </a:r>
            <a:r>
              <a:rPr lang="es-CL" sz="2400" dirty="0" smtClean="0">
                <a:solidFill>
                  <a:srgbClr val="663300"/>
                </a:solidFill>
              </a:rPr>
              <a:t> in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region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Flexible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Modular and gradual </a:t>
            </a:r>
            <a:r>
              <a:rPr lang="es-CL" sz="2400" dirty="0" err="1" smtClean="0">
                <a:solidFill>
                  <a:srgbClr val="663300"/>
                </a:solidFill>
              </a:rPr>
              <a:t>approach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Demand-driven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Users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play</a:t>
            </a:r>
            <a:r>
              <a:rPr lang="es-CL" sz="2400" dirty="0" smtClean="0">
                <a:solidFill>
                  <a:srgbClr val="663300"/>
                </a:solidFill>
              </a:rPr>
              <a:t> a </a:t>
            </a:r>
            <a:r>
              <a:rPr lang="es-CL" sz="2400" dirty="0" err="1" smtClean="0">
                <a:solidFill>
                  <a:srgbClr val="663300"/>
                </a:solidFill>
              </a:rPr>
              <a:t>key</a:t>
            </a:r>
            <a:r>
              <a:rPr lang="es-CL" sz="2400" dirty="0" smtClean="0">
                <a:solidFill>
                  <a:srgbClr val="663300"/>
                </a:solidFill>
              </a:rPr>
              <a:t> role in </a:t>
            </a:r>
            <a:r>
              <a:rPr lang="es-CL" sz="2400" dirty="0" err="1" smtClean="0">
                <a:solidFill>
                  <a:srgbClr val="663300"/>
                </a:solidFill>
              </a:rPr>
              <a:t>the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process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Participatory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Calls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greater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coordination</a:t>
            </a:r>
            <a:r>
              <a:rPr lang="es-CL" sz="2400" dirty="0" smtClean="0">
                <a:solidFill>
                  <a:srgbClr val="663300"/>
                </a:solidFill>
              </a:rPr>
              <a:t> at </a:t>
            </a: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, regional and global </a:t>
            </a:r>
            <a:r>
              <a:rPr lang="es-CL" sz="2400" dirty="0" err="1" smtClean="0">
                <a:solidFill>
                  <a:srgbClr val="663300"/>
                </a:solidFill>
              </a:rPr>
              <a:t>levels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Promotes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south-south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cooperation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Makes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provisions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for</a:t>
            </a:r>
            <a:r>
              <a:rPr lang="es-CL" sz="2400" dirty="0" smtClean="0">
                <a:solidFill>
                  <a:srgbClr val="663300"/>
                </a:solidFill>
              </a:rPr>
              <a:t> training and </a:t>
            </a:r>
            <a:r>
              <a:rPr lang="es-CL" sz="2400" dirty="0" err="1" smtClean="0">
                <a:solidFill>
                  <a:srgbClr val="663300"/>
                </a:solidFill>
              </a:rPr>
              <a:t>capacity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building</a:t>
            </a:r>
            <a:r>
              <a:rPr lang="es-CL" sz="2400" dirty="0" smtClean="0">
                <a:solidFill>
                  <a:srgbClr val="663300"/>
                </a:solidFill>
              </a:rPr>
              <a:t> (</a:t>
            </a:r>
            <a:r>
              <a:rPr lang="es-CL" sz="2400" dirty="0" err="1" smtClean="0">
                <a:solidFill>
                  <a:srgbClr val="663300"/>
                </a:solidFill>
              </a:rPr>
              <a:t>technical</a:t>
            </a:r>
            <a:r>
              <a:rPr lang="es-CL" sz="2400" dirty="0" smtClean="0">
                <a:solidFill>
                  <a:srgbClr val="663300"/>
                </a:solidFill>
              </a:rPr>
              <a:t> and </a:t>
            </a:r>
            <a:r>
              <a:rPr lang="es-CL" sz="2400" dirty="0" err="1" smtClean="0">
                <a:solidFill>
                  <a:srgbClr val="663300"/>
                </a:solidFill>
              </a:rPr>
              <a:t>institutional</a:t>
            </a:r>
            <a:r>
              <a:rPr lang="es-CL" sz="2400" dirty="0" smtClean="0">
                <a:solidFill>
                  <a:srgbClr val="663300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325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663300"/>
                </a:solidFill>
              </a:rPr>
              <a:t>Regional </a:t>
            </a:r>
            <a:r>
              <a:rPr lang="es-CL" sz="3200" b="1" dirty="0" err="1" smtClean="0">
                <a:solidFill>
                  <a:srgbClr val="663300"/>
                </a:solidFill>
              </a:rPr>
              <a:t>program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to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advance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the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implementation</a:t>
            </a:r>
            <a:r>
              <a:rPr lang="es-CL" sz="3200" b="1" dirty="0" smtClean="0">
                <a:solidFill>
                  <a:srgbClr val="663300"/>
                </a:solidFill>
              </a:rPr>
              <a:t> of  </a:t>
            </a:r>
            <a:r>
              <a:rPr lang="es-CL" sz="3200" b="1" dirty="0" err="1" smtClean="0">
                <a:solidFill>
                  <a:srgbClr val="663300"/>
                </a:solidFill>
              </a:rPr>
              <a:t>the</a:t>
            </a:r>
            <a:r>
              <a:rPr lang="es-CL" sz="3200" b="1" dirty="0" smtClean="0">
                <a:solidFill>
                  <a:srgbClr val="663300"/>
                </a:solidFill>
              </a:rPr>
              <a:t> SEEA </a:t>
            </a:r>
            <a:r>
              <a:rPr lang="es-CL" sz="3200" b="1" dirty="0" err="1" smtClean="0">
                <a:solidFill>
                  <a:srgbClr val="663300"/>
                </a:solidFill>
              </a:rPr>
              <a:t>strategy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10135"/>
            <a:ext cx="815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err="1" smtClean="0">
                <a:solidFill>
                  <a:srgbClr val="663300"/>
                </a:solidFill>
              </a:rPr>
              <a:t>Main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components</a:t>
            </a:r>
            <a:r>
              <a:rPr lang="es-CL" sz="2400" dirty="0" smtClean="0">
                <a:solidFill>
                  <a:srgbClr val="663300"/>
                </a:solidFill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Raise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awareness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SEEA 2012 at regional and </a:t>
            </a: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levels</a:t>
            </a:r>
            <a:endParaRPr lang="es-CL" sz="2400" dirty="0" smtClean="0">
              <a:solidFill>
                <a:srgbClr val="6633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Support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countries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elaborate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 SEEA </a:t>
            </a:r>
            <a:r>
              <a:rPr lang="es-CL" sz="2400" dirty="0" err="1" smtClean="0">
                <a:solidFill>
                  <a:srgbClr val="663300"/>
                </a:solidFill>
              </a:rPr>
              <a:t>implementation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plans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Provide</a:t>
            </a:r>
            <a:r>
              <a:rPr lang="es-CL" sz="2400" dirty="0" smtClean="0">
                <a:solidFill>
                  <a:srgbClr val="663300"/>
                </a:solidFill>
              </a:rPr>
              <a:t> a </a:t>
            </a:r>
            <a:r>
              <a:rPr lang="es-CL" sz="2400" dirty="0" err="1" smtClean="0">
                <a:solidFill>
                  <a:srgbClr val="663300"/>
                </a:solidFill>
              </a:rPr>
              <a:t>mechanism</a:t>
            </a:r>
            <a:r>
              <a:rPr lang="es-CL" sz="2400" dirty="0" smtClean="0">
                <a:solidFill>
                  <a:srgbClr val="663300"/>
                </a:solidFill>
              </a:rPr>
              <a:t> of </a:t>
            </a:r>
            <a:r>
              <a:rPr lang="es-CL" sz="2400" dirty="0" err="1" smtClean="0">
                <a:solidFill>
                  <a:srgbClr val="663300"/>
                </a:solidFill>
              </a:rPr>
              <a:t>financing</a:t>
            </a:r>
            <a:r>
              <a:rPr lang="es-CL" sz="2400" dirty="0" smtClean="0">
                <a:solidFill>
                  <a:srgbClr val="663300"/>
                </a:solidFill>
              </a:rPr>
              <a:t>, training and </a:t>
            </a:r>
            <a:r>
              <a:rPr lang="es-CL" sz="2400" dirty="0" err="1" smtClean="0">
                <a:solidFill>
                  <a:srgbClr val="663300"/>
                </a:solidFill>
              </a:rPr>
              <a:t>technical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assistance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countries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implement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national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plans</a:t>
            </a:r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tracion"/>
          <p:cNvPicPr>
            <a:picLocks noChangeAspect="1" noChangeArrowheads="1"/>
          </p:cNvPicPr>
          <p:nvPr/>
        </p:nvPicPr>
        <p:blipFill>
          <a:blip r:embed="rId2" cstate="print"/>
          <a:srcRect l="2531" t="8824"/>
          <a:stretch>
            <a:fillRect/>
          </a:stretch>
        </p:blipFill>
        <p:spPr bwMode="auto">
          <a:xfrm>
            <a:off x="6637338" y="0"/>
            <a:ext cx="2506662" cy="787400"/>
          </a:xfrm>
          <a:prstGeom prst="rect">
            <a:avLst/>
          </a:prstGeom>
          <a:noFill/>
        </p:spPr>
      </p:pic>
      <p:pic>
        <p:nvPicPr>
          <p:cNvPr id="6147" name="Picture 3" descr="ilustracion"/>
          <p:cNvPicPr>
            <a:picLocks noChangeAspect="1" noChangeArrowheads="1"/>
          </p:cNvPicPr>
          <p:nvPr/>
        </p:nvPicPr>
        <p:blipFill>
          <a:blip r:embed="rId3" cstate="print"/>
          <a:srcRect b="26253"/>
          <a:stretch>
            <a:fillRect/>
          </a:stretch>
        </p:blipFill>
        <p:spPr bwMode="auto">
          <a:xfrm>
            <a:off x="5791200" y="512763"/>
            <a:ext cx="846138" cy="274637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000" dirty="0" smtClean="0">
                <a:solidFill>
                  <a:srgbClr val="663300"/>
                </a:solidFill>
                <a:latin typeface="Adobe Garamond Pro Bold"/>
              </a:rPr>
              <a:t>E</a:t>
            </a:r>
            <a:r>
              <a:rPr lang="es-CL" sz="800" dirty="0" smtClean="0">
                <a:solidFill>
                  <a:srgbClr val="663300"/>
                </a:solidFill>
                <a:latin typeface="Adobe Garamond Pro Bold"/>
              </a:rPr>
              <a:t>NVIRONMENTAL STATISTICS</a:t>
            </a:r>
            <a:endParaRPr lang="es-CL" sz="800" dirty="0">
              <a:solidFill>
                <a:srgbClr val="663300"/>
              </a:solidFill>
              <a:latin typeface="Adobe Garamond Pro Bold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7750" y="838200"/>
            <a:ext cx="4267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3" algn="ctr">
              <a:spcBef>
                <a:spcPct val="50000"/>
              </a:spcBef>
            </a:pP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		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Statistics</a:t>
            </a:r>
            <a:r>
              <a:rPr lang="es-CL" sz="900" dirty="0" smtClean="0">
                <a:solidFill>
                  <a:srgbClr val="0066CC"/>
                </a:solidFill>
                <a:latin typeface="Adobe Garamond Pro" pitchFamily="18" charset="0"/>
              </a:rPr>
              <a:t> </a:t>
            </a:r>
            <a:r>
              <a:rPr lang="es-CL" sz="900" dirty="0" err="1" smtClean="0">
                <a:solidFill>
                  <a:srgbClr val="0066CC"/>
                </a:solidFill>
                <a:latin typeface="Adobe Garamond Pro" pitchFamily="18" charset="0"/>
              </a:rPr>
              <a:t>Division</a:t>
            </a:r>
            <a:endParaRPr lang="es-CL" sz="900" dirty="0">
              <a:solidFill>
                <a:srgbClr val="0066CC"/>
              </a:solidFill>
              <a:latin typeface="Adobe Garamond Pro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DED9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3258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663300"/>
                </a:solidFill>
              </a:rPr>
              <a:t>Reflections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for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the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Caribbean</a:t>
            </a:r>
            <a:r>
              <a:rPr lang="es-CL" sz="3200" b="1" dirty="0" smtClean="0">
                <a:solidFill>
                  <a:srgbClr val="663300"/>
                </a:solidFill>
              </a:rPr>
              <a:t> </a:t>
            </a:r>
            <a:r>
              <a:rPr lang="es-CL" sz="3200" b="1" dirty="0" err="1" smtClean="0">
                <a:solidFill>
                  <a:srgbClr val="663300"/>
                </a:solidFill>
              </a:rPr>
              <a:t>region</a:t>
            </a:r>
            <a:endParaRPr lang="es-CL" sz="3200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574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err="1" smtClean="0">
                <a:solidFill>
                  <a:srgbClr val="00B050"/>
                </a:solidFill>
              </a:rPr>
              <a:t>Report</a:t>
            </a:r>
            <a:r>
              <a:rPr lang="es-CL" sz="2400" dirty="0" smtClean="0">
                <a:solidFill>
                  <a:srgbClr val="00B050"/>
                </a:solidFill>
              </a:rPr>
              <a:t> of </a:t>
            </a:r>
            <a:r>
              <a:rPr lang="es-CL" sz="2400" dirty="0" err="1" smtClean="0">
                <a:solidFill>
                  <a:srgbClr val="00B050"/>
                </a:solidFill>
              </a:rPr>
              <a:t>the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Standing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Committee</a:t>
            </a:r>
            <a:r>
              <a:rPr lang="es-CL" sz="2400" dirty="0" smtClean="0">
                <a:solidFill>
                  <a:srgbClr val="00B050"/>
                </a:solidFill>
              </a:rPr>
              <a:t> of </a:t>
            </a:r>
            <a:r>
              <a:rPr lang="es-CL" sz="2400" dirty="0" err="1" smtClean="0">
                <a:solidFill>
                  <a:srgbClr val="00B050"/>
                </a:solidFill>
              </a:rPr>
              <a:t>Caribbean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Statisticians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noted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the</a:t>
            </a:r>
            <a:r>
              <a:rPr lang="es-CL" sz="2400" dirty="0" smtClean="0">
                <a:solidFill>
                  <a:srgbClr val="00B050"/>
                </a:solidFill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</a:rPr>
              <a:t>following</a:t>
            </a:r>
            <a:r>
              <a:rPr lang="es-CL" sz="2400" dirty="0" smtClean="0">
                <a:solidFill>
                  <a:srgbClr val="00B050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Focus efforts on the basic data series in National Accounts and specifically on the Minimum Required Data Set.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663300"/>
                </a:solidFill>
              </a:rPr>
              <a:t>More </a:t>
            </a:r>
            <a:r>
              <a:rPr lang="es-CL" sz="2400" dirty="0" err="1" smtClean="0">
                <a:solidFill>
                  <a:srgbClr val="663300"/>
                </a:solidFill>
              </a:rPr>
              <a:t>work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needs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be</a:t>
            </a:r>
            <a:r>
              <a:rPr lang="es-CL" sz="2400" dirty="0" smtClean="0">
                <a:solidFill>
                  <a:srgbClr val="663300"/>
                </a:solidFill>
              </a:rPr>
              <a:t> done </a:t>
            </a:r>
            <a:r>
              <a:rPr lang="es-CL" sz="2400" dirty="0" err="1" smtClean="0">
                <a:solidFill>
                  <a:srgbClr val="663300"/>
                </a:solidFill>
              </a:rPr>
              <a:t>to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fill</a:t>
            </a:r>
            <a:r>
              <a:rPr lang="es-CL" sz="2400" dirty="0" smtClean="0">
                <a:solidFill>
                  <a:srgbClr val="663300"/>
                </a:solidFill>
              </a:rPr>
              <a:t> data gaps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waste</a:t>
            </a:r>
            <a:r>
              <a:rPr lang="es-CL" sz="2400" dirty="0" smtClean="0">
                <a:solidFill>
                  <a:srgbClr val="663300"/>
                </a:solidFill>
              </a:rPr>
              <a:t>, </a:t>
            </a:r>
            <a:r>
              <a:rPr lang="es-CL" sz="2400" dirty="0" err="1" smtClean="0">
                <a:solidFill>
                  <a:srgbClr val="663300"/>
                </a:solidFill>
              </a:rPr>
              <a:t>water</a:t>
            </a:r>
            <a:r>
              <a:rPr lang="es-CL" sz="2400" dirty="0" smtClean="0">
                <a:solidFill>
                  <a:srgbClr val="663300"/>
                </a:solidFill>
              </a:rPr>
              <a:t>, </a:t>
            </a:r>
            <a:r>
              <a:rPr lang="es-CL" sz="2400" dirty="0" err="1" smtClean="0">
                <a:solidFill>
                  <a:srgbClr val="663300"/>
                </a:solidFill>
              </a:rPr>
              <a:t>land</a:t>
            </a:r>
            <a:r>
              <a:rPr lang="es-CL" sz="2400" dirty="0" smtClean="0">
                <a:solidFill>
                  <a:srgbClr val="663300"/>
                </a:solidFill>
              </a:rPr>
              <a:t> use and air.</a:t>
            </a:r>
          </a:p>
          <a:p>
            <a:pPr algn="just">
              <a:buFont typeface="Arial" pitchFamily="34" charset="0"/>
              <a:buChar char="•"/>
            </a:pPr>
            <a:r>
              <a:rPr lang="es-CL" sz="2400" dirty="0" err="1" smtClean="0">
                <a:solidFill>
                  <a:srgbClr val="663300"/>
                </a:solidFill>
              </a:rPr>
              <a:t>Workshops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SEEA </a:t>
            </a:r>
            <a:r>
              <a:rPr lang="es-CL" sz="2400" dirty="0" err="1" smtClean="0">
                <a:solidFill>
                  <a:srgbClr val="663300"/>
                </a:solidFill>
              </a:rPr>
              <a:t>should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be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combined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with</a:t>
            </a:r>
            <a:r>
              <a:rPr lang="es-CL" sz="2400" dirty="0" smtClean="0">
                <a:solidFill>
                  <a:srgbClr val="663300"/>
                </a:solidFill>
              </a:rPr>
              <a:t> training </a:t>
            </a:r>
            <a:r>
              <a:rPr lang="es-CL" sz="2400" dirty="0" err="1" smtClean="0">
                <a:solidFill>
                  <a:srgbClr val="663300"/>
                </a:solidFill>
              </a:rPr>
              <a:t>on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basic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environmental</a:t>
            </a:r>
            <a:r>
              <a:rPr lang="es-CL" sz="2400" dirty="0" smtClean="0">
                <a:solidFill>
                  <a:srgbClr val="663300"/>
                </a:solidFill>
              </a:rPr>
              <a:t> </a:t>
            </a:r>
            <a:r>
              <a:rPr lang="es-CL" sz="2400" dirty="0" err="1" smtClean="0">
                <a:solidFill>
                  <a:srgbClr val="663300"/>
                </a:solidFill>
              </a:rPr>
              <a:t>statistics</a:t>
            </a:r>
            <a:endParaRPr lang="es-CL" sz="2400" dirty="0" smtClean="0">
              <a:solidFill>
                <a:srgbClr val="663300"/>
              </a:solidFill>
            </a:endParaRPr>
          </a:p>
          <a:p>
            <a:pPr algn="just"/>
            <a:endParaRPr lang="es-CL" sz="2400" dirty="0" smtClean="0">
              <a:solidFill>
                <a:srgbClr val="663300"/>
              </a:solidFill>
            </a:endParaRPr>
          </a:p>
          <a:p>
            <a:pPr lvl="1" algn="just"/>
            <a:endParaRPr lang="en-US" sz="3000" dirty="0"/>
          </a:p>
        </p:txBody>
      </p:sp>
      <p:pic>
        <p:nvPicPr>
          <p:cNvPr id="10" name="Picture 9" descr="logoeclac-ingles-transp-P360-verdecl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568661" cy="69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1032</Words>
  <Application>Microsoft Office PowerPoint</Application>
  <PresentationFormat>On-screen Show (4:3)</PresentationFormat>
  <Paragraphs>184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CEPAL, Naciones Unidas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pstockins</dc:creator>
  <cp:lastModifiedBy>User7-w7p</cp:lastModifiedBy>
  <cp:revision>340</cp:revision>
  <dcterms:created xsi:type="dcterms:W3CDTF">2009-08-27T20:17:11Z</dcterms:created>
  <dcterms:modified xsi:type="dcterms:W3CDTF">2014-02-07T14:39:35Z</dcterms:modified>
</cp:coreProperties>
</file>